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4" r:id="rId2"/>
    <p:sldId id="269" r:id="rId3"/>
    <p:sldId id="284" r:id="rId4"/>
    <p:sldId id="283" r:id="rId5"/>
    <p:sldId id="257" r:id="rId6"/>
    <p:sldId id="258" r:id="rId7"/>
    <p:sldId id="273" r:id="rId8"/>
    <p:sldId id="260" r:id="rId9"/>
    <p:sldId id="268" r:id="rId10"/>
    <p:sldId id="274" r:id="rId11"/>
    <p:sldId id="271" r:id="rId12"/>
    <p:sldId id="261" r:id="rId13"/>
    <p:sldId id="272" r:id="rId14"/>
    <p:sldId id="280" r:id="rId15"/>
    <p:sldId id="281" r:id="rId16"/>
    <p:sldId id="262" r:id="rId17"/>
    <p:sldId id="279" r:id="rId18"/>
    <p:sldId id="278" r:id="rId19"/>
    <p:sldId id="282" r:id="rId20"/>
    <p:sldId id="266" r:id="rId21"/>
    <p:sldId id="276" r:id="rId22"/>
    <p:sldId id="285" r:id="rId23"/>
    <p:sldId id="267" r:id="rId24"/>
    <p:sldId id="265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9D"/>
    <a:srgbClr val="00B050"/>
    <a:srgbClr val="FF0000"/>
    <a:srgbClr val="0432FF"/>
    <a:srgbClr val="FFFF00"/>
    <a:srgbClr val="000000"/>
    <a:srgbClr val="AAB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9"/>
    <p:restoredTop sz="92316"/>
  </p:normalViewPr>
  <p:slideViewPr>
    <p:cSldViewPr snapToGrid="0">
      <p:cViewPr>
        <p:scale>
          <a:sx n="89" d="100"/>
          <a:sy n="89" d="100"/>
        </p:scale>
        <p:origin x="95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FD377-6CE9-254F-A91B-95993B3C4D8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66678C5-6B10-CF4E-8F8E-705B4AD8973F}">
      <dgm:prSet phldrT="[Text]" custT="1"/>
      <dgm:spPr/>
      <dgm:t>
        <a:bodyPr/>
        <a:lstStyle/>
        <a:p>
          <a:endParaRPr lang="en-GB" sz="2400" noProof="1"/>
        </a:p>
      </dgm:t>
    </dgm:pt>
    <dgm:pt modelId="{CEEB6393-6A10-1448-9C5D-B6E833C9088E}" type="sibTrans" cxnId="{BA023EB5-9E6D-5741-AB56-0CFEDB4084D3}">
      <dgm:prSet/>
      <dgm:spPr/>
      <dgm:t>
        <a:bodyPr/>
        <a:lstStyle/>
        <a:p>
          <a:endParaRPr lang="en-GB" sz="2400"/>
        </a:p>
      </dgm:t>
    </dgm:pt>
    <dgm:pt modelId="{5F11E89F-E997-F74F-AF63-27B2DBF491E6}" type="parTrans" cxnId="{BA023EB5-9E6D-5741-AB56-0CFEDB4084D3}">
      <dgm:prSet/>
      <dgm:spPr/>
      <dgm:t>
        <a:bodyPr/>
        <a:lstStyle/>
        <a:p>
          <a:endParaRPr lang="en-GB" sz="2400"/>
        </a:p>
      </dgm:t>
    </dgm:pt>
    <dgm:pt modelId="{1A3ABBEE-1C53-2F41-98BD-B7651B1164B6}">
      <dgm:prSet phldrT="[Text]" custT="1"/>
      <dgm:spPr/>
      <dgm:t>
        <a:bodyPr/>
        <a:lstStyle/>
        <a:p>
          <a:endParaRPr lang="en-GB" sz="2400" noProof="1"/>
        </a:p>
      </dgm:t>
    </dgm:pt>
    <dgm:pt modelId="{7414C3E8-E28E-AA4F-AED3-615CD1E80C20}" type="sibTrans" cxnId="{7DAE9A51-608C-2A45-BFB6-EF39F39E7764}">
      <dgm:prSet/>
      <dgm:spPr/>
      <dgm:t>
        <a:bodyPr/>
        <a:lstStyle/>
        <a:p>
          <a:endParaRPr lang="en-GB" sz="2400"/>
        </a:p>
      </dgm:t>
    </dgm:pt>
    <dgm:pt modelId="{5F740141-438D-8E4B-80C0-F7300D050429}" type="parTrans" cxnId="{7DAE9A51-608C-2A45-BFB6-EF39F39E7764}">
      <dgm:prSet/>
      <dgm:spPr/>
      <dgm:t>
        <a:bodyPr/>
        <a:lstStyle/>
        <a:p>
          <a:endParaRPr lang="en-GB" sz="2400"/>
        </a:p>
      </dgm:t>
    </dgm:pt>
    <dgm:pt modelId="{6BE77BB9-D70F-0C4B-9A85-74311553D9E2}">
      <dgm:prSet phldrT="[Text]" custT="1"/>
      <dgm:spPr/>
      <dgm:t>
        <a:bodyPr/>
        <a:lstStyle/>
        <a:p>
          <a:endParaRPr lang="en-GB" sz="2400" noProof="1"/>
        </a:p>
      </dgm:t>
    </dgm:pt>
    <dgm:pt modelId="{18ED2BCC-FF0F-F648-AEDF-D33EC649C843}" type="sibTrans" cxnId="{A5E23CA6-52DE-DA42-A224-68718840DF7F}">
      <dgm:prSet/>
      <dgm:spPr/>
      <dgm:t>
        <a:bodyPr/>
        <a:lstStyle/>
        <a:p>
          <a:endParaRPr lang="en-GB" sz="2400"/>
        </a:p>
      </dgm:t>
    </dgm:pt>
    <dgm:pt modelId="{2FA6FE79-BCA1-3742-BA9D-498594195E22}" type="parTrans" cxnId="{A5E23CA6-52DE-DA42-A224-68718840DF7F}">
      <dgm:prSet/>
      <dgm:spPr/>
      <dgm:t>
        <a:bodyPr/>
        <a:lstStyle/>
        <a:p>
          <a:endParaRPr lang="en-GB" sz="2400"/>
        </a:p>
      </dgm:t>
    </dgm:pt>
    <dgm:pt modelId="{917EBF6C-A387-BE4A-ADEA-925270E2546A}" type="pres">
      <dgm:prSet presAssocID="{086FD377-6CE9-254F-A91B-95993B3C4D89}" presName="Name0" presStyleCnt="0">
        <dgm:presLayoutVars>
          <dgm:dir/>
          <dgm:resizeHandles val="exact"/>
        </dgm:presLayoutVars>
      </dgm:prSet>
      <dgm:spPr/>
    </dgm:pt>
    <dgm:pt modelId="{11A2395B-DCF2-8F4C-AE77-E18CBABD2739}" type="pres">
      <dgm:prSet presAssocID="{966678C5-6B10-CF4E-8F8E-705B4AD8973F}" presName="parTxOnly" presStyleLbl="node1" presStyleIdx="0" presStyleCnt="3" custScaleX="66889" custScaleY="56448" custLinFactX="-10809" custLinFactNeighborX="-100000">
        <dgm:presLayoutVars>
          <dgm:bulletEnabled val="1"/>
        </dgm:presLayoutVars>
      </dgm:prSet>
      <dgm:spPr/>
    </dgm:pt>
    <dgm:pt modelId="{8A6EFB93-C848-6948-8259-33931EA038C3}" type="pres">
      <dgm:prSet presAssocID="{CEEB6393-6A10-1448-9C5D-B6E833C9088E}" presName="parSpace" presStyleCnt="0"/>
      <dgm:spPr/>
    </dgm:pt>
    <dgm:pt modelId="{777AD00E-D443-2E4D-A850-F0AE02AFC5B8}" type="pres">
      <dgm:prSet presAssocID="{1A3ABBEE-1C53-2F41-98BD-B7651B1164B6}" presName="parTxOnly" presStyleLbl="node1" presStyleIdx="1" presStyleCnt="3" custScaleX="522362" custScaleY="56448">
        <dgm:presLayoutVars>
          <dgm:bulletEnabled val="1"/>
        </dgm:presLayoutVars>
      </dgm:prSet>
      <dgm:spPr/>
    </dgm:pt>
    <dgm:pt modelId="{03409867-A57A-4B43-9880-3C472F58C119}" type="pres">
      <dgm:prSet presAssocID="{7414C3E8-E28E-AA4F-AED3-615CD1E80C20}" presName="parSpace" presStyleCnt="0"/>
      <dgm:spPr/>
    </dgm:pt>
    <dgm:pt modelId="{2D2E922E-D7B1-8B4B-B2CE-273F6D11F7DB}" type="pres">
      <dgm:prSet presAssocID="{6BE77BB9-D70F-0C4B-9A85-74311553D9E2}" presName="parTxOnly" presStyleLbl="node1" presStyleIdx="2" presStyleCnt="3" custScaleX="110000" custScaleY="56448">
        <dgm:presLayoutVars>
          <dgm:bulletEnabled val="1"/>
        </dgm:presLayoutVars>
      </dgm:prSet>
      <dgm:spPr/>
    </dgm:pt>
  </dgm:ptLst>
  <dgm:cxnLst>
    <dgm:cxn modelId="{EB2C2629-EC91-DB49-A855-1B4BEE795E73}" type="presOf" srcId="{6BE77BB9-D70F-0C4B-9A85-74311553D9E2}" destId="{2D2E922E-D7B1-8B4B-B2CE-273F6D11F7DB}" srcOrd="0" destOrd="0" presId="urn:microsoft.com/office/officeart/2005/8/layout/hChevron3"/>
    <dgm:cxn modelId="{D23E9B39-6B9C-8A41-922F-EF621A18F28B}" type="presOf" srcId="{086FD377-6CE9-254F-A91B-95993B3C4D89}" destId="{917EBF6C-A387-BE4A-ADEA-925270E2546A}" srcOrd="0" destOrd="0" presId="urn:microsoft.com/office/officeart/2005/8/layout/hChevron3"/>
    <dgm:cxn modelId="{7DAE9A51-608C-2A45-BFB6-EF39F39E7764}" srcId="{086FD377-6CE9-254F-A91B-95993B3C4D89}" destId="{1A3ABBEE-1C53-2F41-98BD-B7651B1164B6}" srcOrd="1" destOrd="0" parTransId="{5F740141-438D-8E4B-80C0-F7300D050429}" sibTransId="{7414C3E8-E28E-AA4F-AED3-615CD1E80C20}"/>
    <dgm:cxn modelId="{35956C59-EAE6-AF42-B23F-7ECB7416B851}" type="presOf" srcId="{1A3ABBEE-1C53-2F41-98BD-B7651B1164B6}" destId="{777AD00E-D443-2E4D-A850-F0AE02AFC5B8}" srcOrd="0" destOrd="0" presId="urn:microsoft.com/office/officeart/2005/8/layout/hChevron3"/>
    <dgm:cxn modelId="{FB773F9A-36A3-4E4A-82C8-A0385D9855F4}" type="presOf" srcId="{966678C5-6B10-CF4E-8F8E-705B4AD8973F}" destId="{11A2395B-DCF2-8F4C-AE77-E18CBABD2739}" srcOrd="0" destOrd="0" presId="urn:microsoft.com/office/officeart/2005/8/layout/hChevron3"/>
    <dgm:cxn modelId="{A5E23CA6-52DE-DA42-A224-68718840DF7F}" srcId="{086FD377-6CE9-254F-A91B-95993B3C4D89}" destId="{6BE77BB9-D70F-0C4B-9A85-74311553D9E2}" srcOrd="2" destOrd="0" parTransId="{2FA6FE79-BCA1-3742-BA9D-498594195E22}" sibTransId="{18ED2BCC-FF0F-F648-AEDF-D33EC649C843}"/>
    <dgm:cxn modelId="{BA023EB5-9E6D-5741-AB56-0CFEDB4084D3}" srcId="{086FD377-6CE9-254F-A91B-95993B3C4D89}" destId="{966678C5-6B10-CF4E-8F8E-705B4AD8973F}" srcOrd="0" destOrd="0" parTransId="{5F11E89F-E997-F74F-AF63-27B2DBF491E6}" sibTransId="{CEEB6393-6A10-1448-9C5D-B6E833C9088E}"/>
    <dgm:cxn modelId="{8ACA6F96-C8C2-954B-8DD4-DABA5429942E}" type="presParOf" srcId="{917EBF6C-A387-BE4A-ADEA-925270E2546A}" destId="{11A2395B-DCF2-8F4C-AE77-E18CBABD2739}" srcOrd="0" destOrd="0" presId="urn:microsoft.com/office/officeart/2005/8/layout/hChevron3"/>
    <dgm:cxn modelId="{D416CB2F-09BC-C847-A2EA-00EC058659E7}" type="presParOf" srcId="{917EBF6C-A387-BE4A-ADEA-925270E2546A}" destId="{8A6EFB93-C848-6948-8259-33931EA038C3}" srcOrd="1" destOrd="0" presId="urn:microsoft.com/office/officeart/2005/8/layout/hChevron3"/>
    <dgm:cxn modelId="{144AE132-A585-684F-8D6D-75759674C946}" type="presParOf" srcId="{917EBF6C-A387-BE4A-ADEA-925270E2546A}" destId="{777AD00E-D443-2E4D-A850-F0AE02AFC5B8}" srcOrd="2" destOrd="0" presId="urn:microsoft.com/office/officeart/2005/8/layout/hChevron3"/>
    <dgm:cxn modelId="{D05AD8B8-63BF-5D45-A2EA-FA49C72339D9}" type="presParOf" srcId="{917EBF6C-A387-BE4A-ADEA-925270E2546A}" destId="{03409867-A57A-4B43-9880-3C472F58C119}" srcOrd="3" destOrd="0" presId="urn:microsoft.com/office/officeart/2005/8/layout/hChevron3"/>
    <dgm:cxn modelId="{32072333-B9EC-6644-AC3A-EFA23CA0C6F3}" type="presParOf" srcId="{917EBF6C-A387-BE4A-ADEA-925270E2546A}" destId="{2D2E922E-D7B1-8B4B-B2CE-273F6D11F7D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8368A3-896F-5847-BC55-3A1FFDD0E3F0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8E4BF528-7333-4743-ABF5-DF6B63EF6C08}">
      <dgm:prSet phldrT="[Text]" custT="1"/>
      <dgm:spPr/>
      <dgm:t>
        <a:bodyPr/>
        <a:lstStyle/>
        <a:p>
          <a:r>
            <a:rPr lang="en-GB" sz="2400" noProof="1"/>
            <a:t>Drain soaking solution with siphon pump</a:t>
          </a:r>
        </a:p>
      </dgm:t>
    </dgm:pt>
    <dgm:pt modelId="{46712F31-577C-4144-8CEC-30BF89B2A471}" type="parTrans" cxnId="{27F9BFB1-6747-6E4A-9235-62897544A2C1}">
      <dgm:prSet/>
      <dgm:spPr/>
      <dgm:t>
        <a:bodyPr/>
        <a:lstStyle/>
        <a:p>
          <a:endParaRPr lang="en-GB" sz="2400"/>
        </a:p>
      </dgm:t>
    </dgm:pt>
    <dgm:pt modelId="{FD4D7FBD-2305-1B41-B384-DD252CD42C48}" type="sibTrans" cxnId="{27F9BFB1-6747-6E4A-9235-62897544A2C1}">
      <dgm:prSet custT="1"/>
      <dgm:spPr/>
      <dgm:t>
        <a:bodyPr/>
        <a:lstStyle/>
        <a:p>
          <a:endParaRPr lang="en-GB" sz="2400" noProof="1"/>
        </a:p>
      </dgm:t>
    </dgm:pt>
    <dgm:pt modelId="{2B20BF8F-89A7-E646-8B86-872EC5B97DEF}">
      <dgm:prSet phldrT="[Text]" custT="1"/>
      <dgm:spPr/>
      <dgm:t>
        <a:bodyPr/>
        <a:lstStyle/>
        <a:p>
          <a:r>
            <a:rPr lang="en-GB" sz="2400" noProof="1"/>
            <a:t>Add new soaking solution* into the container</a:t>
          </a:r>
        </a:p>
      </dgm:t>
    </dgm:pt>
    <dgm:pt modelId="{CFFE06FD-DF08-FF46-BDC3-EE8556B88534}" type="parTrans" cxnId="{107CC9E0-F38C-664D-8528-4C1332C2E475}">
      <dgm:prSet/>
      <dgm:spPr/>
      <dgm:t>
        <a:bodyPr/>
        <a:lstStyle/>
        <a:p>
          <a:endParaRPr lang="en-GB" sz="2400"/>
        </a:p>
      </dgm:t>
    </dgm:pt>
    <dgm:pt modelId="{939822EE-5FB3-B340-A369-97F97283F44A}" type="sibTrans" cxnId="{107CC9E0-F38C-664D-8528-4C1332C2E475}">
      <dgm:prSet custT="1"/>
      <dgm:spPr/>
      <dgm:t>
        <a:bodyPr/>
        <a:lstStyle/>
        <a:p>
          <a:endParaRPr lang="en-GB" sz="2400" noProof="1"/>
        </a:p>
      </dgm:t>
    </dgm:pt>
    <dgm:pt modelId="{026A19B8-85D2-5F47-ACFC-09747DB244A0}">
      <dgm:prSet phldrT="[Text]" custT="1"/>
      <dgm:spPr/>
      <dgm:t>
        <a:bodyPr/>
        <a:lstStyle/>
        <a:p>
          <a:r>
            <a:rPr lang="en-GB" sz="2400" noProof="1"/>
            <a:t>Turn on sonicator &amp; water bath heater (40°C)</a:t>
          </a:r>
        </a:p>
      </dgm:t>
    </dgm:pt>
    <dgm:pt modelId="{61CB26A6-D86A-2F46-9818-9B9DC68C3E91}" type="parTrans" cxnId="{CD1C0FF9-9BCD-044D-B46C-FC16243D7BDD}">
      <dgm:prSet/>
      <dgm:spPr/>
      <dgm:t>
        <a:bodyPr/>
        <a:lstStyle/>
        <a:p>
          <a:endParaRPr lang="en-GB" sz="2400"/>
        </a:p>
      </dgm:t>
    </dgm:pt>
    <dgm:pt modelId="{16E99867-7655-DF48-9AFE-216A97B73752}" type="sibTrans" cxnId="{CD1C0FF9-9BCD-044D-B46C-FC16243D7BDD}">
      <dgm:prSet/>
      <dgm:spPr/>
      <dgm:t>
        <a:bodyPr/>
        <a:lstStyle/>
        <a:p>
          <a:endParaRPr lang="en-GB" sz="2400" noProof="1"/>
        </a:p>
      </dgm:t>
    </dgm:pt>
    <dgm:pt modelId="{007D0B7A-5303-504D-8A02-C7219496882E}">
      <dgm:prSet custT="1"/>
      <dgm:spPr/>
      <dgm:t>
        <a:bodyPr/>
        <a:lstStyle/>
        <a:p>
          <a:r>
            <a:rPr lang="en-GB" sz="2400" noProof="1"/>
            <a:t>Leave the bones in solution for X days</a:t>
          </a:r>
          <a:r>
            <a:rPr lang="en-GB" sz="2400" baseline="30000" noProof="1"/>
            <a:t>#</a:t>
          </a:r>
        </a:p>
      </dgm:t>
    </dgm:pt>
    <dgm:pt modelId="{DBCEA05B-A4F7-3541-8A3E-631700D531D1}" type="parTrans" cxnId="{555F2F5F-8CA3-4D4D-BD85-E86160BA3857}">
      <dgm:prSet/>
      <dgm:spPr/>
      <dgm:t>
        <a:bodyPr/>
        <a:lstStyle/>
        <a:p>
          <a:endParaRPr lang="en-GB"/>
        </a:p>
      </dgm:t>
    </dgm:pt>
    <dgm:pt modelId="{89265956-0132-674A-A97E-7B430284EA83}" type="sibTrans" cxnId="{555F2F5F-8CA3-4D4D-BD85-E86160BA3857}">
      <dgm:prSet/>
      <dgm:spPr/>
      <dgm:t>
        <a:bodyPr/>
        <a:lstStyle/>
        <a:p>
          <a:endParaRPr lang="en-GB"/>
        </a:p>
      </dgm:t>
    </dgm:pt>
    <dgm:pt modelId="{892C9806-660F-6944-A79E-790C187071D7}">
      <dgm:prSet custT="1"/>
      <dgm:spPr/>
      <dgm:t>
        <a:bodyPr/>
        <a:lstStyle/>
        <a:p>
          <a:r>
            <a:rPr lang="en-GB" sz="2400" noProof="1"/>
            <a:t>Take photographic records of the bones</a:t>
          </a:r>
        </a:p>
      </dgm:t>
    </dgm:pt>
    <dgm:pt modelId="{406298D6-DC91-7342-81BC-46F0F1743A80}" type="parTrans" cxnId="{BA53602A-FF0A-A54F-BC01-6A6776BAE600}">
      <dgm:prSet/>
      <dgm:spPr/>
      <dgm:t>
        <a:bodyPr/>
        <a:lstStyle/>
        <a:p>
          <a:endParaRPr lang="en-GB"/>
        </a:p>
      </dgm:t>
    </dgm:pt>
    <dgm:pt modelId="{A9D125FE-D044-E342-8759-2682C7261FD8}" type="sibTrans" cxnId="{BA53602A-FF0A-A54F-BC01-6A6776BAE600}">
      <dgm:prSet/>
      <dgm:spPr/>
      <dgm:t>
        <a:bodyPr/>
        <a:lstStyle/>
        <a:p>
          <a:endParaRPr lang="en-GB" noProof="1"/>
        </a:p>
      </dgm:t>
    </dgm:pt>
    <dgm:pt modelId="{C3D17E12-0B3C-C443-B559-50AF3E616926}" type="pres">
      <dgm:prSet presAssocID="{B98368A3-896F-5847-BC55-3A1FFDD0E3F0}" presName="linearFlow" presStyleCnt="0">
        <dgm:presLayoutVars>
          <dgm:resizeHandles val="exact"/>
        </dgm:presLayoutVars>
      </dgm:prSet>
      <dgm:spPr/>
    </dgm:pt>
    <dgm:pt modelId="{341FF53B-180C-644B-8E7F-D30FB417176B}" type="pres">
      <dgm:prSet presAssocID="{8E4BF528-7333-4743-ABF5-DF6B63EF6C08}" presName="node" presStyleLbl="node1" presStyleIdx="0" presStyleCnt="5" custScaleX="133100">
        <dgm:presLayoutVars>
          <dgm:bulletEnabled val="1"/>
        </dgm:presLayoutVars>
      </dgm:prSet>
      <dgm:spPr/>
    </dgm:pt>
    <dgm:pt modelId="{522C0B20-1792-6E4D-8887-AA56EA0A75DC}" type="pres">
      <dgm:prSet presAssocID="{FD4D7FBD-2305-1B41-B384-DD252CD42C48}" presName="sibTrans" presStyleLbl="sibTrans2D1" presStyleIdx="0" presStyleCnt="4"/>
      <dgm:spPr/>
    </dgm:pt>
    <dgm:pt modelId="{AE6110CA-D174-A04D-808B-8DDF65F27DB9}" type="pres">
      <dgm:prSet presAssocID="{FD4D7FBD-2305-1B41-B384-DD252CD42C48}" presName="connectorText" presStyleLbl="sibTrans2D1" presStyleIdx="0" presStyleCnt="4"/>
      <dgm:spPr/>
    </dgm:pt>
    <dgm:pt modelId="{2D91C298-EB81-A040-8848-438487BC2CA3}" type="pres">
      <dgm:prSet presAssocID="{892C9806-660F-6944-A79E-790C187071D7}" presName="node" presStyleLbl="node1" presStyleIdx="1" presStyleCnt="5" custScaleX="133100">
        <dgm:presLayoutVars>
          <dgm:bulletEnabled val="1"/>
        </dgm:presLayoutVars>
      </dgm:prSet>
      <dgm:spPr/>
    </dgm:pt>
    <dgm:pt modelId="{537E80DF-D003-8547-8CDF-CC3A1FED00C2}" type="pres">
      <dgm:prSet presAssocID="{A9D125FE-D044-E342-8759-2682C7261FD8}" presName="sibTrans" presStyleLbl="sibTrans2D1" presStyleIdx="1" presStyleCnt="4"/>
      <dgm:spPr/>
    </dgm:pt>
    <dgm:pt modelId="{AD4E1DE9-1DF7-B44A-AB6F-B4AB8F3F4098}" type="pres">
      <dgm:prSet presAssocID="{A9D125FE-D044-E342-8759-2682C7261FD8}" presName="connectorText" presStyleLbl="sibTrans2D1" presStyleIdx="1" presStyleCnt="4"/>
      <dgm:spPr/>
    </dgm:pt>
    <dgm:pt modelId="{AFFA151A-C7C5-2240-9501-E7FA2E49A70B}" type="pres">
      <dgm:prSet presAssocID="{2B20BF8F-89A7-E646-8B86-872EC5B97DEF}" presName="node" presStyleLbl="node1" presStyleIdx="2" presStyleCnt="5" custScaleX="133100">
        <dgm:presLayoutVars>
          <dgm:bulletEnabled val="1"/>
        </dgm:presLayoutVars>
      </dgm:prSet>
      <dgm:spPr/>
    </dgm:pt>
    <dgm:pt modelId="{A9B66F97-E863-2E4B-9137-6C15B5E0D9F1}" type="pres">
      <dgm:prSet presAssocID="{939822EE-5FB3-B340-A369-97F97283F44A}" presName="sibTrans" presStyleLbl="sibTrans2D1" presStyleIdx="2" presStyleCnt="4"/>
      <dgm:spPr/>
    </dgm:pt>
    <dgm:pt modelId="{404EB7D0-6FFB-E64D-A60E-5C0AA1DE8FC7}" type="pres">
      <dgm:prSet presAssocID="{939822EE-5FB3-B340-A369-97F97283F44A}" presName="connectorText" presStyleLbl="sibTrans2D1" presStyleIdx="2" presStyleCnt="4"/>
      <dgm:spPr/>
    </dgm:pt>
    <dgm:pt modelId="{EF1EED8E-41E7-CE41-858E-FF2A03F28930}" type="pres">
      <dgm:prSet presAssocID="{026A19B8-85D2-5F47-ACFC-09747DB244A0}" presName="node" presStyleLbl="node1" presStyleIdx="3" presStyleCnt="5" custScaleX="133100">
        <dgm:presLayoutVars>
          <dgm:bulletEnabled val="1"/>
        </dgm:presLayoutVars>
      </dgm:prSet>
      <dgm:spPr/>
    </dgm:pt>
    <dgm:pt modelId="{F7350DFD-21C2-2743-A4E1-8B31240969EB}" type="pres">
      <dgm:prSet presAssocID="{16E99867-7655-DF48-9AFE-216A97B73752}" presName="sibTrans" presStyleLbl="sibTrans2D1" presStyleIdx="3" presStyleCnt="4"/>
      <dgm:spPr/>
    </dgm:pt>
    <dgm:pt modelId="{9DD493B8-5946-8F4D-8DB4-EEF29909083C}" type="pres">
      <dgm:prSet presAssocID="{16E99867-7655-DF48-9AFE-216A97B73752}" presName="connectorText" presStyleLbl="sibTrans2D1" presStyleIdx="3" presStyleCnt="4"/>
      <dgm:spPr/>
    </dgm:pt>
    <dgm:pt modelId="{18584225-5D21-1847-A43B-80AEB02B6BD6}" type="pres">
      <dgm:prSet presAssocID="{007D0B7A-5303-504D-8A02-C7219496882E}" presName="node" presStyleLbl="node1" presStyleIdx="4" presStyleCnt="5" custScaleX="133100">
        <dgm:presLayoutVars>
          <dgm:bulletEnabled val="1"/>
        </dgm:presLayoutVars>
      </dgm:prSet>
      <dgm:spPr/>
    </dgm:pt>
  </dgm:ptLst>
  <dgm:cxnLst>
    <dgm:cxn modelId="{7DD98915-5190-9A40-9F92-0BA7B1616422}" type="presOf" srcId="{2B20BF8F-89A7-E646-8B86-872EC5B97DEF}" destId="{AFFA151A-C7C5-2240-9501-E7FA2E49A70B}" srcOrd="0" destOrd="0" presId="urn:microsoft.com/office/officeart/2005/8/layout/process2"/>
    <dgm:cxn modelId="{2C1C6D25-6FB7-984B-82C5-5176681ACAC4}" type="presOf" srcId="{007D0B7A-5303-504D-8A02-C7219496882E}" destId="{18584225-5D21-1847-A43B-80AEB02B6BD6}" srcOrd="0" destOrd="0" presId="urn:microsoft.com/office/officeart/2005/8/layout/process2"/>
    <dgm:cxn modelId="{BA53602A-FF0A-A54F-BC01-6A6776BAE600}" srcId="{B98368A3-896F-5847-BC55-3A1FFDD0E3F0}" destId="{892C9806-660F-6944-A79E-790C187071D7}" srcOrd="1" destOrd="0" parTransId="{406298D6-DC91-7342-81BC-46F0F1743A80}" sibTransId="{A9D125FE-D044-E342-8759-2682C7261FD8}"/>
    <dgm:cxn modelId="{89326E34-F105-E140-ACC3-C431C96D93E1}" type="presOf" srcId="{FD4D7FBD-2305-1B41-B384-DD252CD42C48}" destId="{AE6110CA-D174-A04D-808B-8DDF65F27DB9}" srcOrd="1" destOrd="0" presId="urn:microsoft.com/office/officeart/2005/8/layout/process2"/>
    <dgm:cxn modelId="{50397B38-4F12-3447-BA09-B73E3B432DC4}" type="presOf" srcId="{A9D125FE-D044-E342-8759-2682C7261FD8}" destId="{537E80DF-D003-8547-8CDF-CC3A1FED00C2}" srcOrd="0" destOrd="0" presId="urn:microsoft.com/office/officeart/2005/8/layout/process2"/>
    <dgm:cxn modelId="{555F2F5F-8CA3-4D4D-BD85-E86160BA3857}" srcId="{B98368A3-896F-5847-BC55-3A1FFDD0E3F0}" destId="{007D0B7A-5303-504D-8A02-C7219496882E}" srcOrd="4" destOrd="0" parTransId="{DBCEA05B-A4F7-3541-8A3E-631700D531D1}" sibTransId="{89265956-0132-674A-A97E-7B430284EA83}"/>
    <dgm:cxn modelId="{81E7F367-F60D-B14C-9303-14F161BA2C81}" type="presOf" srcId="{FD4D7FBD-2305-1B41-B384-DD252CD42C48}" destId="{522C0B20-1792-6E4D-8887-AA56EA0A75DC}" srcOrd="0" destOrd="0" presId="urn:microsoft.com/office/officeart/2005/8/layout/process2"/>
    <dgm:cxn modelId="{0CF9B46D-A49B-794B-82AE-5C0D0B04968A}" type="presOf" srcId="{16E99867-7655-DF48-9AFE-216A97B73752}" destId="{9DD493B8-5946-8F4D-8DB4-EEF29909083C}" srcOrd="1" destOrd="0" presId="urn:microsoft.com/office/officeart/2005/8/layout/process2"/>
    <dgm:cxn modelId="{7870F079-2345-7C4D-A8E9-1FD2DC0212EE}" type="presOf" srcId="{892C9806-660F-6944-A79E-790C187071D7}" destId="{2D91C298-EB81-A040-8848-438487BC2CA3}" srcOrd="0" destOrd="0" presId="urn:microsoft.com/office/officeart/2005/8/layout/process2"/>
    <dgm:cxn modelId="{ABE49E91-674A-624A-A059-874291908FA6}" type="presOf" srcId="{8E4BF528-7333-4743-ABF5-DF6B63EF6C08}" destId="{341FF53B-180C-644B-8E7F-D30FB417176B}" srcOrd="0" destOrd="0" presId="urn:microsoft.com/office/officeart/2005/8/layout/process2"/>
    <dgm:cxn modelId="{27F9BFB1-6747-6E4A-9235-62897544A2C1}" srcId="{B98368A3-896F-5847-BC55-3A1FFDD0E3F0}" destId="{8E4BF528-7333-4743-ABF5-DF6B63EF6C08}" srcOrd="0" destOrd="0" parTransId="{46712F31-577C-4144-8CEC-30BF89B2A471}" sibTransId="{FD4D7FBD-2305-1B41-B384-DD252CD42C48}"/>
    <dgm:cxn modelId="{A7C193B8-8D28-D341-ABEA-AC7C9A17A790}" type="presOf" srcId="{939822EE-5FB3-B340-A369-97F97283F44A}" destId="{A9B66F97-E863-2E4B-9137-6C15B5E0D9F1}" srcOrd="0" destOrd="0" presId="urn:microsoft.com/office/officeart/2005/8/layout/process2"/>
    <dgm:cxn modelId="{080254D7-423E-EC49-AAC5-28224CD8CCC0}" type="presOf" srcId="{B98368A3-896F-5847-BC55-3A1FFDD0E3F0}" destId="{C3D17E12-0B3C-C443-B559-50AF3E616926}" srcOrd="0" destOrd="0" presId="urn:microsoft.com/office/officeart/2005/8/layout/process2"/>
    <dgm:cxn modelId="{FBF1D6D9-63B6-604D-9060-AC72DB5F52AE}" type="presOf" srcId="{16E99867-7655-DF48-9AFE-216A97B73752}" destId="{F7350DFD-21C2-2743-A4E1-8B31240969EB}" srcOrd="0" destOrd="0" presId="urn:microsoft.com/office/officeart/2005/8/layout/process2"/>
    <dgm:cxn modelId="{6B7AD0DB-F747-AE43-842B-EA6D10429A77}" type="presOf" srcId="{A9D125FE-D044-E342-8759-2682C7261FD8}" destId="{AD4E1DE9-1DF7-B44A-AB6F-B4AB8F3F4098}" srcOrd="1" destOrd="0" presId="urn:microsoft.com/office/officeart/2005/8/layout/process2"/>
    <dgm:cxn modelId="{107CC9E0-F38C-664D-8528-4C1332C2E475}" srcId="{B98368A3-896F-5847-BC55-3A1FFDD0E3F0}" destId="{2B20BF8F-89A7-E646-8B86-872EC5B97DEF}" srcOrd="2" destOrd="0" parTransId="{CFFE06FD-DF08-FF46-BDC3-EE8556B88534}" sibTransId="{939822EE-5FB3-B340-A369-97F97283F44A}"/>
    <dgm:cxn modelId="{A2FC8CF5-D0A7-624D-BBDA-48EBCAD6E59B}" type="presOf" srcId="{026A19B8-85D2-5F47-ACFC-09747DB244A0}" destId="{EF1EED8E-41E7-CE41-858E-FF2A03F28930}" srcOrd="0" destOrd="0" presId="urn:microsoft.com/office/officeart/2005/8/layout/process2"/>
    <dgm:cxn modelId="{85F3A8F6-022B-BA4C-B9FF-58A5E476074B}" type="presOf" srcId="{939822EE-5FB3-B340-A369-97F97283F44A}" destId="{404EB7D0-6FFB-E64D-A60E-5C0AA1DE8FC7}" srcOrd="1" destOrd="0" presId="urn:microsoft.com/office/officeart/2005/8/layout/process2"/>
    <dgm:cxn modelId="{CD1C0FF9-9BCD-044D-B46C-FC16243D7BDD}" srcId="{B98368A3-896F-5847-BC55-3A1FFDD0E3F0}" destId="{026A19B8-85D2-5F47-ACFC-09747DB244A0}" srcOrd="3" destOrd="0" parTransId="{61CB26A6-D86A-2F46-9818-9B9DC68C3E91}" sibTransId="{16E99867-7655-DF48-9AFE-216A97B73752}"/>
    <dgm:cxn modelId="{24289B81-7601-7A4F-8593-CA1939EE7BE5}" type="presParOf" srcId="{C3D17E12-0B3C-C443-B559-50AF3E616926}" destId="{341FF53B-180C-644B-8E7F-D30FB417176B}" srcOrd="0" destOrd="0" presId="urn:microsoft.com/office/officeart/2005/8/layout/process2"/>
    <dgm:cxn modelId="{FA9A8C75-A10A-FE45-9537-15A8CE10D451}" type="presParOf" srcId="{C3D17E12-0B3C-C443-B559-50AF3E616926}" destId="{522C0B20-1792-6E4D-8887-AA56EA0A75DC}" srcOrd="1" destOrd="0" presId="urn:microsoft.com/office/officeart/2005/8/layout/process2"/>
    <dgm:cxn modelId="{B826D984-FFB1-024C-8311-5784C468F0C4}" type="presParOf" srcId="{522C0B20-1792-6E4D-8887-AA56EA0A75DC}" destId="{AE6110CA-D174-A04D-808B-8DDF65F27DB9}" srcOrd="0" destOrd="0" presId="urn:microsoft.com/office/officeart/2005/8/layout/process2"/>
    <dgm:cxn modelId="{D3FDC2A9-FCB7-A84C-B0B2-1C8906CCBDA5}" type="presParOf" srcId="{C3D17E12-0B3C-C443-B559-50AF3E616926}" destId="{2D91C298-EB81-A040-8848-438487BC2CA3}" srcOrd="2" destOrd="0" presId="urn:microsoft.com/office/officeart/2005/8/layout/process2"/>
    <dgm:cxn modelId="{C97CC729-A452-934E-9B2E-B06EDC791D40}" type="presParOf" srcId="{C3D17E12-0B3C-C443-B559-50AF3E616926}" destId="{537E80DF-D003-8547-8CDF-CC3A1FED00C2}" srcOrd="3" destOrd="0" presId="urn:microsoft.com/office/officeart/2005/8/layout/process2"/>
    <dgm:cxn modelId="{CA707930-B852-7549-9D0C-FC8F547FD9D0}" type="presParOf" srcId="{537E80DF-D003-8547-8CDF-CC3A1FED00C2}" destId="{AD4E1DE9-1DF7-B44A-AB6F-B4AB8F3F4098}" srcOrd="0" destOrd="0" presId="urn:microsoft.com/office/officeart/2005/8/layout/process2"/>
    <dgm:cxn modelId="{CE77C884-6F69-5E48-BBF5-71C79C252465}" type="presParOf" srcId="{C3D17E12-0B3C-C443-B559-50AF3E616926}" destId="{AFFA151A-C7C5-2240-9501-E7FA2E49A70B}" srcOrd="4" destOrd="0" presId="urn:microsoft.com/office/officeart/2005/8/layout/process2"/>
    <dgm:cxn modelId="{94FD72E8-A8D4-1549-AA09-41950344EEB9}" type="presParOf" srcId="{C3D17E12-0B3C-C443-B559-50AF3E616926}" destId="{A9B66F97-E863-2E4B-9137-6C15B5E0D9F1}" srcOrd="5" destOrd="0" presId="urn:microsoft.com/office/officeart/2005/8/layout/process2"/>
    <dgm:cxn modelId="{A0955D6E-FCA4-634A-812C-19373573288B}" type="presParOf" srcId="{A9B66F97-E863-2E4B-9137-6C15B5E0D9F1}" destId="{404EB7D0-6FFB-E64D-A60E-5C0AA1DE8FC7}" srcOrd="0" destOrd="0" presId="urn:microsoft.com/office/officeart/2005/8/layout/process2"/>
    <dgm:cxn modelId="{179C125B-9661-824A-B7CB-15962E80EE69}" type="presParOf" srcId="{C3D17E12-0B3C-C443-B559-50AF3E616926}" destId="{EF1EED8E-41E7-CE41-858E-FF2A03F28930}" srcOrd="6" destOrd="0" presId="urn:microsoft.com/office/officeart/2005/8/layout/process2"/>
    <dgm:cxn modelId="{C3C5F094-77F8-2940-BED0-3ED132490E02}" type="presParOf" srcId="{C3D17E12-0B3C-C443-B559-50AF3E616926}" destId="{F7350DFD-21C2-2743-A4E1-8B31240969EB}" srcOrd="7" destOrd="0" presId="urn:microsoft.com/office/officeart/2005/8/layout/process2"/>
    <dgm:cxn modelId="{DB160934-C2D0-7546-90C2-E321CBA7F149}" type="presParOf" srcId="{F7350DFD-21C2-2743-A4E1-8B31240969EB}" destId="{9DD493B8-5946-8F4D-8DB4-EEF29909083C}" srcOrd="0" destOrd="0" presId="urn:microsoft.com/office/officeart/2005/8/layout/process2"/>
    <dgm:cxn modelId="{EAF06066-4268-644D-8D76-B081E06A9676}" type="presParOf" srcId="{C3D17E12-0B3C-C443-B559-50AF3E616926}" destId="{18584225-5D21-1847-A43B-80AEB02B6BD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2395B-DCF2-8F4C-AE77-E18CBABD2739}">
      <dsp:nvSpPr>
        <dsp:cNvPr id="0" name=""/>
        <dsp:cNvSpPr/>
      </dsp:nvSpPr>
      <dsp:spPr>
        <a:xfrm>
          <a:off x="0" y="1075075"/>
          <a:ext cx="1216028" cy="4104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noProof="1"/>
        </a:p>
      </dsp:txBody>
      <dsp:txXfrm>
        <a:off x="0" y="1075075"/>
        <a:ext cx="1113407" cy="410485"/>
      </dsp:txXfrm>
    </dsp:sp>
    <dsp:sp modelId="{777AD00E-D443-2E4D-A850-F0AE02AFC5B8}">
      <dsp:nvSpPr>
        <dsp:cNvPr id="0" name=""/>
        <dsp:cNvSpPr/>
      </dsp:nvSpPr>
      <dsp:spPr>
        <a:xfrm>
          <a:off x="855435" y="1075075"/>
          <a:ext cx="9496436" cy="410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noProof="1"/>
        </a:p>
      </dsp:txBody>
      <dsp:txXfrm>
        <a:off x="1060678" y="1075075"/>
        <a:ext cx="9085951" cy="410485"/>
      </dsp:txXfrm>
    </dsp:sp>
    <dsp:sp modelId="{2D2E922E-D7B1-8B4B-B2CE-273F6D11F7DB}">
      <dsp:nvSpPr>
        <dsp:cNvPr id="0" name=""/>
        <dsp:cNvSpPr/>
      </dsp:nvSpPr>
      <dsp:spPr>
        <a:xfrm>
          <a:off x="9988275" y="1075075"/>
          <a:ext cx="1999777" cy="410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noProof="1"/>
        </a:p>
      </dsp:txBody>
      <dsp:txXfrm>
        <a:off x="10193518" y="1075075"/>
        <a:ext cx="1589292" cy="410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FF53B-180C-644B-8E7F-D30FB417176B}">
      <dsp:nvSpPr>
        <dsp:cNvPr id="0" name=""/>
        <dsp:cNvSpPr/>
      </dsp:nvSpPr>
      <dsp:spPr>
        <a:xfrm>
          <a:off x="494573" y="3306"/>
          <a:ext cx="4116253" cy="7731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1"/>
            <a:t>Drain soaking solution with siphon pump</a:t>
          </a:r>
        </a:p>
      </dsp:txBody>
      <dsp:txXfrm>
        <a:off x="517218" y="25951"/>
        <a:ext cx="4070963" cy="727860"/>
      </dsp:txXfrm>
    </dsp:sp>
    <dsp:sp modelId="{522C0B20-1792-6E4D-8887-AA56EA0A75DC}">
      <dsp:nvSpPr>
        <dsp:cNvPr id="0" name=""/>
        <dsp:cNvSpPr/>
      </dsp:nvSpPr>
      <dsp:spPr>
        <a:xfrm rot="5400000">
          <a:off x="2407734" y="795785"/>
          <a:ext cx="289931" cy="3479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noProof="1"/>
        </a:p>
      </dsp:txBody>
      <dsp:txXfrm rot="-5400000">
        <a:off x="2448325" y="824778"/>
        <a:ext cx="208751" cy="202952"/>
      </dsp:txXfrm>
    </dsp:sp>
    <dsp:sp modelId="{2D91C298-EB81-A040-8848-438487BC2CA3}">
      <dsp:nvSpPr>
        <dsp:cNvPr id="0" name=""/>
        <dsp:cNvSpPr/>
      </dsp:nvSpPr>
      <dsp:spPr>
        <a:xfrm>
          <a:off x="494573" y="1163032"/>
          <a:ext cx="4116253" cy="7731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1"/>
            <a:t>Take photographic records of the bones</a:t>
          </a:r>
        </a:p>
      </dsp:txBody>
      <dsp:txXfrm>
        <a:off x="517218" y="1185677"/>
        <a:ext cx="4070963" cy="727860"/>
      </dsp:txXfrm>
    </dsp:sp>
    <dsp:sp modelId="{537E80DF-D003-8547-8CDF-CC3A1FED00C2}">
      <dsp:nvSpPr>
        <dsp:cNvPr id="0" name=""/>
        <dsp:cNvSpPr/>
      </dsp:nvSpPr>
      <dsp:spPr>
        <a:xfrm rot="5400000">
          <a:off x="2407734" y="1955511"/>
          <a:ext cx="289931" cy="3479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/>
        </a:p>
      </dsp:txBody>
      <dsp:txXfrm rot="-5400000">
        <a:off x="2448325" y="1984504"/>
        <a:ext cx="208751" cy="202952"/>
      </dsp:txXfrm>
    </dsp:sp>
    <dsp:sp modelId="{AFFA151A-C7C5-2240-9501-E7FA2E49A70B}">
      <dsp:nvSpPr>
        <dsp:cNvPr id="0" name=""/>
        <dsp:cNvSpPr/>
      </dsp:nvSpPr>
      <dsp:spPr>
        <a:xfrm>
          <a:off x="494573" y="2322758"/>
          <a:ext cx="4116253" cy="7731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1"/>
            <a:t>Add new soaking solution* into the container</a:t>
          </a:r>
        </a:p>
      </dsp:txBody>
      <dsp:txXfrm>
        <a:off x="517218" y="2345403"/>
        <a:ext cx="4070963" cy="727860"/>
      </dsp:txXfrm>
    </dsp:sp>
    <dsp:sp modelId="{A9B66F97-E863-2E4B-9137-6C15B5E0D9F1}">
      <dsp:nvSpPr>
        <dsp:cNvPr id="0" name=""/>
        <dsp:cNvSpPr/>
      </dsp:nvSpPr>
      <dsp:spPr>
        <a:xfrm rot="5400000">
          <a:off x="2407734" y="3115237"/>
          <a:ext cx="289931" cy="3479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noProof="1"/>
        </a:p>
      </dsp:txBody>
      <dsp:txXfrm rot="-5400000">
        <a:off x="2448325" y="3144230"/>
        <a:ext cx="208751" cy="202952"/>
      </dsp:txXfrm>
    </dsp:sp>
    <dsp:sp modelId="{EF1EED8E-41E7-CE41-858E-FF2A03F28930}">
      <dsp:nvSpPr>
        <dsp:cNvPr id="0" name=""/>
        <dsp:cNvSpPr/>
      </dsp:nvSpPr>
      <dsp:spPr>
        <a:xfrm>
          <a:off x="494573" y="3482484"/>
          <a:ext cx="4116253" cy="7731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1"/>
            <a:t>Turn on sonicator &amp; water bath heater (40°C)</a:t>
          </a:r>
        </a:p>
      </dsp:txBody>
      <dsp:txXfrm>
        <a:off x="517218" y="3505129"/>
        <a:ext cx="4070963" cy="727860"/>
      </dsp:txXfrm>
    </dsp:sp>
    <dsp:sp modelId="{F7350DFD-21C2-2743-A4E1-8B31240969EB}">
      <dsp:nvSpPr>
        <dsp:cNvPr id="0" name=""/>
        <dsp:cNvSpPr/>
      </dsp:nvSpPr>
      <dsp:spPr>
        <a:xfrm rot="5400000">
          <a:off x="2407734" y="4274963"/>
          <a:ext cx="289931" cy="3479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/>
        </a:p>
      </dsp:txBody>
      <dsp:txXfrm rot="-5400000">
        <a:off x="2448325" y="4303956"/>
        <a:ext cx="208751" cy="202952"/>
      </dsp:txXfrm>
    </dsp:sp>
    <dsp:sp modelId="{18584225-5D21-1847-A43B-80AEB02B6BD6}">
      <dsp:nvSpPr>
        <dsp:cNvPr id="0" name=""/>
        <dsp:cNvSpPr/>
      </dsp:nvSpPr>
      <dsp:spPr>
        <a:xfrm>
          <a:off x="494573" y="4642209"/>
          <a:ext cx="4116253" cy="7731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1"/>
            <a:t>Leave the bones in solution for X days</a:t>
          </a:r>
          <a:r>
            <a:rPr lang="en-GB" sz="2400" kern="1200" baseline="30000" noProof="1"/>
            <a:t>#</a:t>
          </a:r>
        </a:p>
      </dsp:txBody>
      <dsp:txXfrm>
        <a:off x="517218" y="4664854"/>
        <a:ext cx="4070963" cy="727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35A8-63CB-4846-93AC-2DBB8EE37168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0BEED-B9C6-A14E-A8BE-D8D4FEA28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8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83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1% peroxide solution seems to be working fine so far</a:t>
            </a:r>
          </a:p>
          <a:p>
            <a:r>
              <a:rPr lang="en-US" dirty="0"/>
              <a:t>We also need to set a standard concentration for the washing powder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07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tentative schedule, will need to hear from schools how do they feel about the timeline &amp; starting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49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63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couldn’t have a confirmed no. of full skeleton specimen, but it should be less than 10 worldwide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5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77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0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need a rough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5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ask the student to take pictures of the bones with a </a:t>
            </a:r>
            <a:r>
              <a:rPr lang="en-US" dirty="0" err="1"/>
              <a:t>colour</a:t>
            </a:r>
            <a:r>
              <a:rPr lang="en-US" dirty="0"/>
              <a:t> scale card and upload the pictures to a Google drive folder, so we can keep monitoring the progress without physically visiting the school every week.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56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other equipment/consumables that you can think of?</a:t>
            </a:r>
          </a:p>
          <a:p>
            <a:r>
              <a:rPr lang="en-US" dirty="0"/>
              <a:t>Will also need to hear feed back from school what equipment they are comfortable purchasing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51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I think we should </a:t>
            </a:r>
            <a:r>
              <a:rPr lang="en-GB" noProof="0" dirty="0">
                <a:sym typeface="Wingdings" pitchFamily="2" charset="2"/>
              </a:rPr>
              <a:t>standardise which brand of washing powder to use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0BEED-B9C6-A14E-A8BE-D8D4FEA287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3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7A0A-43BE-A55A-B170-B62452325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90F3E-550F-90EF-A544-AD161188A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510DD-8118-A111-11E3-8E4D71BB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A454D7-7DA2-7B43-B187-B2FA63A5C45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1A15-61FC-EAEE-92E9-1C56D705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99D2E-9362-241C-5642-D02505AB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2D786D-5D7D-4A42-A1B7-21578FEF1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823E-DD36-A997-B27C-B9921014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0C308-4EFF-76BF-3397-30957307A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6149F-0D4F-3FCD-30E2-0BFA47B4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A454D7-7DA2-7B43-B187-B2FA63A5C45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6724C-43F4-AF1D-84EB-89DE1726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C5B95-B957-0061-2051-376B5D389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2D786D-5D7D-4A42-A1B7-21578FEF1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0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997081-070E-9238-12F1-0899A0A6C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16EF3-0F46-D4A0-E9A8-D131636A4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3A1A1-3513-8900-E8E5-814AEAA2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A454D7-7DA2-7B43-B187-B2FA63A5C45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BFB93-D1CF-7BDE-4BE6-0CC613CD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DC10C-EC47-3BC5-DF1C-C58B0189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2D786D-5D7D-4A42-A1B7-21578FEF1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1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0540-384D-C903-6E31-696F7A0A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2B2B5-2C2F-838A-DA32-72E74C22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92FA30-177B-A8CF-4EAD-DD44E4FB7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04047" y="1440234"/>
            <a:ext cx="10201835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4">
                    <a:lumMod val="60000"/>
                    <a:lumOff val="40000"/>
                    <a:alpha val="0"/>
                  </a:schemeClr>
                </a:gs>
                <a:gs pos="44000">
                  <a:schemeClr val="accent4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5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9D17-7D21-46AD-1450-82D76EEC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D2802-E19C-982F-B030-E865F3927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E1DD0-F5C4-96F6-3FEA-69CB42B4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A454D7-7DA2-7B43-B187-B2FA63A5C45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A8211-A3EA-300C-7CC7-5E429EDE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BA423-2C0D-A923-9D00-E8EB1CAA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2D786D-5D7D-4A42-A1B7-21578FEF1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3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4F96-29D8-51D8-CA2E-FBC1FE37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0006-1284-1E3E-2D3A-DF0633E53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52601"/>
            <a:ext cx="5181600" cy="44624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5461F-4C14-2C0A-B877-BCE996EFA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52601"/>
            <a:ext cx="5181600" cy="44624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54099B-4972-8213-16DF-F69DFBA8F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04047" y="1440234"/>
            <a:ext cx="10201835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4">
                    <a:lumMod val="60000"/>
                    <a:lumOff val="40000"/>
                    <a:alpha val="0"/>
                  </a:schemeClr>
                </a:gs>
                <a:gs pos="44000">
                  <a:schemeClr val="accent4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09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C255-9F81-9A01-5210-18630627A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77461-018B-2B77-718D-F4B5DADFB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7618F-068E-BDCA-706F-CD10A1787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B5CD2-BC94-716A-0E0D-46B815305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3CF96-591A-C7D4-EE4C-768E80CD2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28505-12B5-FBE4-A4B8-40165BBD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A454D7-7DA2-7B43-B187-B2FA63A5C454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0662D-6E7F-50AC-6D85-9B42F16D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8F7001-C1C0-3C03-0998-A6B62134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2D786D-5D7D-4A42-A1B7-21578FEF1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9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3852-4CDF-7915-A369-C2741FBE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0259D-6DD9-3148-72F1-E4AAE2110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04047" y="1440234"/>
            <a:ext cx="10201835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4">
                    <a:lumMod val="60000"/>
                    <a:lumOff val="40000"/>
                    <a:alpha val="0"/>
                  </a:schemeClr>
                </a:gs>
                <a:gs pos="44000">
                  <a:schemeClr val="accent4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4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24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24CC-AB1D-29E1-591F-24ACF6C9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C9904-7613-6DD1-B0D1-B0006CE34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DAC85-34D3-664A-7808-18809DDE7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18BCD-5816-B344-9DD9-64328E16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A454D7-7DA2-7B43-B187-B2FA63A5C45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727E6-FBCA-0F13-F9F6-6E6BF865A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59C5C-215A-0F63-ECAF-ACE8BFEE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2D786D-5D7D-4A42-A1B7-21578FEF1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1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FD3F-8A82-1899-977B-171C4891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1B297-9844-1DF9-2F6A-656FD3DFA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A1EE8-A36A-8A86-4030-F89C53E27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1B3AE-F47A-9136-36F3-48B3C050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A454D7-7DA2-7B43-B187-B2FA63A5C45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CFF-1914-B2E2-F855-83F197A6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5D6A2-32BF-558B-36EA-FCC9C512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2D786D-5D7D-4A42-A1B7-21578FEF1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0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66B96-5BD4-510F-F868-7E450447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092"/>
            <a:ext cx="10515600" cy="86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E2B6E-2D61-C31E-90D4-616509657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12259"/>
            <a:ext cx="10515600" cy="457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7DE64-9C2B-17AC-89E0-739BA187E037}"/>
              </a:ext>
            </a:extLst>
          </p:cNvPr>
          <p:cNvSpPr/>
          <p:nvPr userDrawn="1"/>
        </p:nvSpPr>
        <p:spPr>
          <a:xfrm>
            <a:off x="0" y="0"/>
            <a:ext cx="12192000" cy="504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AB5F55-218C-FA2E-7FEA-621B12EA4B45}"/>
              </a:ext>
            </a:extLst>
          </p:cNvPr>
          <p:cNvSpPr/>
          <p:nvPr userDrawn="1"/>
        </p:nvSpPr>
        <p:spPr>
          <a:xfrm>
            <a:off x="0" y="6353187"/>
            <a:ext cx="12192000" cy="504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3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.png"/><Relationship Id="rId7" Type="http://schemas.openxmlformats.org/officeDocument/2006/relationships/hyperlink" Target="mailto:scychan@cetacea-institute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yuenwa.ho@polyu.edu.hk" TargetMode="External"/><Relationship Id="rId11" Type="http://schemas.openxmlformats.org/officeDocument/2006/relationships/image" Target="../media/image5.png"/><Relationship Id="rId5" Type="http://schemas.openxmlformats.org/officeDocument/2006/relationships/hyperlink" Target="mailto:scottchui@ln.edu.hk" TargetMode="Externa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9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lue whale skeleton at the Natural History Museum.">
            <a:extLst>
              <a:ext uri="{FF2B5EF4-FFF2-40B4-BE49-F238E27FC236}">
                <a16:creationId xmlns:a16="http://schemas.microsoft.com/office/drawing/2014/main" id="{F53C7533-3A6C-08B4-E399-F1254C998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0546" y="25818"/>
            <a:ext cx="7481455" cy="64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rgbClr val="FFFFFF">
                  <a:alpha val="90000"/>
                </a:srgbClr>
              </a:gs>
              <a:gs pos="38000">
                <a:schemeClr val="bg1"/>
              </a:gs>
              <a:gs pos="7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CA2B7-789F-FE14-B394-894552889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76" y="818183"/>
            <a:ext cx="4341670" cy="3017615"/>
          </a:xfrm>
        </p:spPr>
        <p:txBody>
          <a:bodyPr anchor="t">
            <a:normAutofit/>
          </a:bodyPr>
          <a:lstStyle/>
          <a:p>
            <a:pPr algn="l"/>
            <a:r>
              <a:rPr lang="en-GB" sz="3600" noProof="1"/>
              <a:t>STEAM Education: Whale skeleton specimen preparation</a:t>
            </a:r>
            <a:br>
              <a:rPr lang="en-GB" sz="3600" noProof="1"/>
            </a:br>
            <a:br>
              <a:rPr lang="en-GB" sz="1600" noProof="1"/>
            </a:br>
            <a:r>
              <a:rPr lang="en-GB" sz="3600" noProof="1"/>
              <a:t>STEAM</a:t>
            </a:r>
            <a:r>
              <a:rPr lang="en-GB" sz="3200" noProof="1"/>
              <a:t>教學: </a:t>
            </a:r>
            <a:br>
              <a:rPr lang="en-GB" sz="3200" noProof="1"/>
            </a:br>
            <a:r>
              <a:rPr lang="en-GB" sz="3200" noProof="1"/>
              <a:t>制作鯨魚骨骼標本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9568E-D097-A29E-F247-2556F70FE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466" y="3982541"/>
            <a:ext cx="5756134" cy="2527181"/>
          </a:xfrm>
        </p:spPr>
        <p:txBody>
          <a:bodyPr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GB" sz="2000" noProof="1"/>
              <a:t>Dr. Scott Y.S. Chui</a:t>
            </a:r>
            <a:r>
              <a:rPr lang="en-GB" sz="2000" baseline="30000" noProof="1"/>
              <a:t>a,b</a:t>
            </a:r>
            <a:r>
              <a:rPr lang="en-GB" sz="2000" noProof="1"/>
              <a:t> (</a:t>
            </a:r>
            <a:r>
              <a:rPr lang="en-GB" sz="1600" noProof="1">
                <a:hlinkClick r:id="rId5"/>
              </a:rPr>
              <a:t>scottchui@ln.edu.hk</a:t>
            </a:r>
            <a:r>
              <a:rPr lang="en-GB" sz="2000" noProof="1"/>
              <a:t>)</a:t>
            </a:r>
          </a:p>
          <a:p>
            <a:pPr algn="l">
              <a:spcBef>
                <a:spcPts val="1200"/>
              </a:spcBef>
            </a:pPr>
            <a:r>
              <a:rPr lang="en-GB" sz="2000" noProof="1"/>
              <a:t>Dr. Y.-W. Ho</a:t>
            </a:r>
            <a:r>
              <a:rPr lang="en-GB" sz="2000" baseline="30000" noProof="1"/>
              <a:t>b,c</a:t>
            </a:r>
            <a:r>
              <a:rPr lang="en-GB" sz="2000" noProof="1"/>
              <a:t> (</a:t>
            </a:r>
            <a:r>
              <a:rPr lang="en-GB" sz="1600" dirty="0">
                <a:hlinkClick r:id="rId6"/>
              </a:rPr>
              <a:t>yuenwa.ho@polyu.edu.hk</a:t>
            </a:r>
            <a:r>
              <a:rPr lang="en-GB" sz="2000" noProof="1"/>
              <a:t>)</a:t>
            </a:r>
          </a:p>
          <a:p>
            <a:pPr algn="l">
              <a:spcBef>
                <a:spcPts val="1200"/>
              </a:spcBef>
            </a:pPr>
            <a:r>
              <a:rPr lang="en-GB" sz="2000" noProof="1"/>
              <a:t>Dr. Stephen C.Y. Chan</a:t>
            </a:r>
            <a:r>
              <a:rPr lang="en-GB" sz="2000" baseline="30000" noProof="1"/>
              <a:t>b</a:t>
            </a:r>
            <a:r>
              <a:rPr lang="en-GB" sz="2000" noProof="1"/>
              <a:t> (</a:t>
            </a:r>
            <a:r>
              <a:rPr lang="en-GB" sz="1600" noProof="1">
                <a:hlinkClick r:id="rId7"/>
              </a:rPr>
              <a:t>scychan@cetacea-institute.org</a:t>
            </a:r>
            <a:r>
              <a:rPr lang="en-GB" sz="2000" noProof="1"/>
              <a:t>)</a:t>
            </a:r>
            <a:br>
              <a:rPr lang="en-GB" sz="2000" noProof="1"/>
            </a:br>
            <a:endParaRPr lang="en-GB" sz="2000" noProof="1"/>
          </a:p>
          <a:p>
            <a:pPr marL="177800" indent="-177800" algn="l">
              <a:spcBef>
                <a:spcPts val="0"/>
              </a:spcBef>
            </a:pPr>
            <a:r>
              <a:rPr lang="en-GB" sz="1600" baseline="30000" noProof="1"/>
              <a:t>a</a:t>
            </a:r>
            <a:r>
              <a:rPr lang="en-GB" sz="1600" noProof="1"/>
              <a:t>	Science Unit, Lingnaa University </a:t>
            </a:r>
          </a:p>
          <a:p>
            <a:pPr marL="177800" indent="-177800" algn="l">
              <a:spcBef>
                <a:spcPts val="0"/>
              </a:spcBef>
            </a:pPr>
            <a:r>
              <a:rPr lang="en-GB" sz="1600" baseline="30000" noProof="1"/>
              <a:t>b</a:t>
            </a:r>
            <a:r>
              <a:rPr lang="en-GB" sz="1600" noProof="1"/>
              <a:t>	Cetacea Research Institute</a:t>
            </a:r>
          </a:p>
          <a:p>
            <a:pPr marL="177800" indent="-177800" algn="l">
              <a:spcBef>
                <a:spcPts val="0"/>
              </a:spcBef>
            </a:pPr>
            <a:r>
              <a:rPr lang="en-GB" sz="1600" baseline="30000" noProof="1"/>
              <a:t>c</a:t>
            </a:r>
            <a:r>
              <a:rPr lang="en-GB" sz="1600" noProof="1"/>
              <a:t>	Department of Food Science and Nutrition, The Hong Kong Polytechnic University</a:t>
            </a:r>
            <a:endParaRPr lang="en-GB" sz="1400" noProof="1"/>
          </a:p>
          <a:p>
            <a:pPr algn="l">
              <a:spcBef>
                <a:spcPts val="1200"/>
              </a:spcBef>
            </a:pPr>
            <a:endParaRPr lang="en-GB" sz="1800" noProof="1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397160" y="3681408"/>
            <a:ext cx="5874324" cy="0"/>
          </a:xfrm>
          <a:prstGeom prst="line">
            <a:avLst/>
          </a:prstGeom>
          <a:ln w="76200">
            <a:gradFill flip="none" rotWithShape="1">
              <a:gsLst>
                <a:gs pos="100000">
                  <a:schemeClr val="accent4">
                    <a:lumMod val="60000"/>
                    <a:lumOff val="40000"/>
                    <a:alpha val="0"/>
                  </a:schemeClr>
                </a:gs>
                <a:gs pos="44000">
                  <a:schemeClr val="accent4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16D15BF-F603-C225-62D8-517150EE09C4}"/>
              </a:ext>
            </a:extLst>
          </p:cNvPr>
          <p:cNvSpPr/>
          <p:nvPr/>
        </p:nvSpPr>
        <p:spPr>
          <a:xfrm>
            <a:off x="0" y="0"/>
            <a:ext cx="12192000" cy="504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774DAE-BDB2-863E-8057-DBBD43C91415}"/>
              </a:ext>
            </a:extLst>
          </p:cNvPr>
          <p:cNvSpPr/>
          <p:nvPr/>
        </p:nvSpPr>
        <p:spPr>
          <a:xfrm>
            <a:off x="0" y="6410036"/>
            <a:ext cx="12192000" cy="504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283070-5BC9-227F-6DD5-343A5D32C05B}"/>
              </a:ext>
            </a:extLst>
          </p:cNvPr>
          <p:cNvGrpSpPr/>
          <p:nvPr/>
        </p:nvGrpSpPr>
        <p:grpSpPr>
          <a:xfrm>
            <a:off x="6046738" y="6448102"/>
            <a:ext cx="6124471" cy="438897"/>
            <a:chOff x="4450602" y="25818"/>
            <a:chExt cx="6124471" cy="438897"/>
          </a:xfrm>
        </p:grpSpPr>
        <p:pic>
          <p:nvPicPr>
            <p:cNvPr id="9218" name="Picture 2" descr="嶺南大學 科學教研組">
              <a:extLst>
                <a:ext uri="{FF2B5EF4-FFF2-40B4-BE49-F238E27FC236}">
                  <a16:creationId xmlns:a16="http://schemas.microsoft.com/office/drawing/2014/main" id="{613B92B1-8DE7-FEFD-428B-3DC72EDE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50602" y="25818"/>
              <a:ext cx="1238190" cy="438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嶺南大學 科學教研組">
              <a:extLst>
                <a:ext uri="{FF2B5EF4-FFF2-40B4-BE49-F238E27FC236}">
                  <a16:creationId xmlns:a16="http://schemas.microsoft.com/office/drawing/2014/main" id="{87239790-D94B-1B32-3DFC-BE417D7F3B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688791" y="25818"/>
              <a:ext cx="2019352" cy="438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PolyU - An Innovative World-class University | Top Universities in Hong Kong">
              <a:extLst>
                <a:ext uri="{FF2B5EF4-FFF2-40B4-BE49-F238E27FC236}">
                  <a16:creationId xmlns:a16="http://schemas.microsoft.com/office/drawing/2014/main" id="{158B73E3-A46F-53AD-0872-5535178DD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516" t="-18013" r="-8375" b="-18013"/>
            <a:stretch/>
          </p:blipFill>
          <p:spPr bwMode="auto">
            <a:xfrm>
              <a:off x="7708144" y="25818"/>
              <a:ext cx="1900391" cy="43889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C852C9F6-0E76-B28B-3928-8E7EB01F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410" t="-3081" r="-3845" b="-2266"/>
            <a:stretch/>
          </p:blipFill>
          <p:spPr>
            <a:xfrm>
              <a:off x="9608535" y="25818"/>
              <a:ext cx="966538" cy="438897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96738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2F5D-E3F7-A0D6-5AB5-409B6B99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De-fleshing: Biological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C09F2-2417-6EC4-D569-2C8DF0E2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259"/>
            <a:ext cx="7861300" cy="4644089"/>
          </a:xfrm>
        </p:spPr>
        <p:txBody>
          <a:bodyPr/>
          <a:lstStyle/>
          <a:p>
            <a:pPr marL="0" indent="0">
              <a:buNone/>
            </a:pPr>
            <a:r>
              <a:rPr lang="en-GB" u="sng" noProof="1"/>
              <a:t>Black soldier fly (</a:t>
            </a:r>
            <a:r>
              <a:rPr lang="en-GB" sz="2400" i="1" u="sng" noProof="1"/>
              <a:t>Hermetia illucens</a:t>
            </a:r>
            <a:r>
              <a:rPr lang="en-GB" u="sng" noProof="1"/>
              <a:t>) larvae </a:t>
            </a:r>
            <a:r>
              <a:rPr lang="en-GB" sz="2400" u="sng" noProof="1"/>
              <a:t>黑水虻幼蟲</a:t>
            </a:r>
            <a:endParaRPr lang="en-GB" u="sng" noProof="1"/>
          </a:p>
          <a:p>
            <a:r>
              <a:rPr lang="en-GB" noProof="1"/>
              <a:t>Powerful digestive enzyme allows them to consume large amount of organic materials</a:t>
            </a:r>
          </a:p>
          <a:p>
            <a:r>
              <a:rPr lang="en-GB" noProof="1"/>
              <a:t>Often used in food waste treatment</a:t>
            </a:r>
          </a:p>
          <a:p>
            <a:pPr lvl="1"/>
            <a:endParaRPr lang="en-GB" noProof="1"/>
          </a:p>
          <a:p>
            <a:endParaRPr lang="en-GB" noProof="1"/>
          </a:p>
        </p:txBody>
      </p:sp>
      <p:pic>
        <p:nvPicPr>
          <p:cNvPr id="4" name="Picture 6" descr="Black Soldier Fly Larvae Stages of Life | Best BSFL Stages – PetWave Sydney">
            <a:extLst>
              <a:ext uri="{FF2B5EF4-FFF2-40B4-BE49-F238E27FC236}">
                <a16:creationId xmlns:a16="http://schemas.microsoft.com/office/drawing/2014/main" id="{83607409-3EA3-D3F3-BED4-52F9D4C60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2691" y="3075217"/>
            <a:ext cx="3730008" cy="32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utritional qualities of black soldier fly larvae | AgriFutures Australia">
            <a:extLst>
              <a:ext uri="{FF2B5EF4-FFF2-40B4-BE49-F238E27FC236}">
                <a16:creationId xmlns:a16="http://schemas.microsoft.com/office/drawing/2014/main" id="{F37F0F63-3782-FCC5-6C7C-B8E448B5C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78298" y="567092"/>
            <a:ext cx="2905702" cy="242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The Benefits of BSFL for Organic Waste Management | Kimmy Farm">
            <a:extLst>
              <a:ext uri="{FF2B5EF4-FFF2-40B4-BE49-F238E27FC236}">
                <a16:creationId xmlns:a16="http://schemas.microsoft.com/office/drawing/2014/main" id="{F62310E7-5566-A7E7-4043-CBD261C9C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3914" y="3691908"/>
            <a:ext cx="3748822" cy="26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Waste warriors: black soldier flies turn food scraps into value - News and  events - University of South Australia">
            <a:extLst>
              <a:ext uri="{FF2B5EF4-FFF2-40B4-BE49-F238E27FC236}">
                <a16:creationId xmlns:a16="http://schemas.microsoft.com/office/drawing/2014/main" id="{EEB73890-0DF4-164A-A15F-93800DF5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779" y="3691907"/>
            <a:ext cx="2664441" cy="266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3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4-12-12 at 09.44.47">
            <a:hlinkClick r:id="" action="ppaction://media"/>
            <a:extLst>
              <a:ext uri="{FF2B5EF4-FFF2-40B4-BE49-F238E27FC236}">
                <a16:creationId xmlns:a16="http://schemas.microsoft.com/office/drawing/2014/main" id="{45EE6DA4-C401-5148-6F2F-CD9199B77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1681"/>
            <a:ext cx="12194679" cy="55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7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FB8E-2195-985B-38F8-539746EB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Degreasing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3A3F-616C-09ED-E003-1AA7CC65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259"/>
            <a:ext cx="5600700" cy="4644089"/>
          </a:xfrm>
        </p:spPr>
        <p:txBody>
          <a:bodyPr/>
          <a:lstStyle/>
          <a:p>
            <a:pPr lvl="0"/>
            <a:r>
              <a:rPr lang="en-GB" noProof="1"/>
              <a:t>Cetacean bones are porous and high in fat content</a:t>
            </a:r>
          </a:p>
          <a:p>
            <a:pPr lvl="0"/>
            <a:r>
              <a:rPr lang="en-GB" noProof="1"/>
              <a:t>In left untreated, fat and blood in bone will decompose, turning the specimen smelly and mouldy</a:t>
            </a:r>
          </a:p>
          <a:p>
            <a:endParaRPr lang="en-GB" noProof="1"/>
          </a:p>
        </p:txBody>
      </p:sp>
      <p:pic>
        <p:nvPicPr>
          <p:cNvPr id="8194" name="Picture 2" descr="Macrobiomineralogy: Insights and Enigmas in Giant Whale Bones and  Perspectives for Bioinspired Materials Science | ACS Biomaterials Science &amp;  Engineering">
            <a:extLst>
              <a:ext uri="{FF2B5EF4-FFF2-40B4-BE49-F238E27FC236}">
                <a16:creationId xmlns:a16="http://schemas.microsoft.com/office/drawing/2014/main" id="{11F26F0A-668A-42EA-2C4F-6AC4D2BC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1300" y="567092"/>
            <a:ext cx="5283744" cy="348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bottlenose with mold issues | Naturalis">
            <a:extLst>
              <a:ext uri="{FF2B5EF4-FFF2-40B4-BE49-F238E27FC236}">
                <a16:creationId xmlns:a16="http://schemas.microsoft.com/office/drawing/2014/main" id="{8CB826F0-9ADA-261D-EBDF-365B3BB3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0138" y="4067881"/>
            <a:ext cx="4279900" cy="240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lue Whale Next Steps — Noyo Center for Marine Science">
            <a:extLst>
              <a:ext uri="{FF2B5EF4-FFF2-40B4-BE49-F238E27FC236}">
                <a16:creationId xmlns:a16="http://schemas.microsoft.com/office/drawing/2014/main" id="{8D39C3A9-FDC5-F722-A925-7227824E2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3921678"/>
            <a:ext cx="2381938" cy="26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48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D047-1BB1-91A2-AB1F-58334E21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Degreasing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7358-4296-62BB-9541-5CA59F69C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259"/>
            <a:ext cx="7702550" cy="1716741"/>
          </a:xfrm>
        </p:spPr>
        <p:txBody>
          <a:bodyPr/>
          <a:lstStyle/>
          <a:p>
            <a:r>
              <a:rPr lang="en-GB" noProof="1"/>
              <a:t>Boiling the bones, sometimes with degreaser added, to remove fat &amp; blood content</a:t>
            </a:r>
          </a:p>
          <a:p>
            <a:pPr marL="0" indent="0">
              <a:buNone/>
            </a:pPr>
            <a:r>
              <a:rPr lang="en-GB" noProof="1"/>
              <a:t>* </a:t>
            </a:r>
            <a:r>
              <a:rPr lang="en-GB" i="1" noProof="1"/>
              <a:t>Over-processing may damage the bones</a:t>
            </a:r>
          </a:p>
        </p:txBody>
      </p:sp>
      <p:pic>
        <p:nvPicPr>
          <p:cNvPr id="10244" name="Picture 4" descr="Simmering bones at a constant temperature to coax oil out of bones">
            <a:extLst>
              <a:ext uri="{FF2B5EF4-FFF2-40B4-BE49-F238E27FC236}">
                <a16:creationId xmlns:a16="http://schemas.microsoft.com/office/drawing/2014/main" id="{949C0097-0156-A513-D365-1FDE206D1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0214" y="643292"/>
            <a:ext cx="3835400" cy="28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4E5AA9-12C0-1F84-CFEC-327BC45ED283}"/>
              </a:ext>
            </a:extLst>
          </p:cNvPr>
          <p:cNvSpPr txBox="1">
            <a:spLocks/>
          </p:cNvSpPr>
          <p:nvPr/>
        </p:nvSpPr>
        <p:spPr>
          <a:xfrm>
            <a:off x="3724275" y="3683157"/>
            <a:ext cx="8051800" cy="270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Soaking the bones in detergents &amp; chemical to passively remove fat &amp; blood</a:t>
            </a:r>
          </a:p>
          <a:p>
            <a:r>
              <a:rPr lang="en-GB" noProof="1"/>
              <a:t>Water bath heater (~40 °C) &amp; sonicator can help speed up the process</a:t>
            </a:r>
          </a:p>
          <a:p>
            <a:pPr marL="355600" indent="-355600">
              <a:buNone/>
            </a:pPr>
            <a:r>
              <a:rPr lang="en-GB" noProof="1"/>
              <a:t>*	</a:t>
            </a:r>
            <a:r>
              <a:rPr lang="en-GB" i="1" noProof="1"/>
              <a:t>Safe, easy &amp; budget procedure, suits for STEAM education &amp; student participation</a:t>
            </a:r>
          </a:p>
          <a:p>
            <a:endParaRPr lang="en-GB" noProof="1"/>
          </a:p>
        </p:txBody>
      </p:sp>
      <p:pic>
        <p:nvPicPr>
          <p:cNvPr id="6" name="Picture 5" descr="A plastic container with a piece of equipment&#10;&#10;AI-generated content may be incorrect.">
            <a:extLst>
              <a:ext uri="{FF2B5EF4-FFF2-40B4-BE49-F238E27FC236}">
                <a16:creationId xmlns:a16="http://schemas.microsoft.com/office/drawing/2014/main" id="{5D39DAD4-2EF4-C421-E054-6AE747D458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300" y="3357921"/>
            <a:ext cx="2632075" cy="29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3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D4D4-2AB7-FCC0-7269-C1E72236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Repair &amp; Assembly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B02630-7710-9578-63E4-120039CE9DFD}"/>
              </a:ext>
            </a:extLst>
          </p:cNvPr>
          <p:cNvGrpSpPr/>
          <p:nvPr/>
        </p:nvGrpSpPr>
        <p:grpSpPr>
          <a:xfrm>
            <a:off x="6210300" y="1813371"/>
            <a:ext cx="5740400" cy="4325663"/>
            <a:chOff x="558800" y="1663700"/>
            <a:chExt cx="5740400" cy="43256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AC8D2D-17DC-69AB-5BF0-00B5262AA0F5}"/>
                </a:ext>
              </a:extLst>
            </p:cNvPr>
            <p:cNvGrpSpPr/>
            <p:nvPr/>
          </p:nvGrpSpPr>
          <p:grpSpPr>
            <a:xfrm>
              <a:off x="558800" y="1663700"/>
              <a:ext cx="5740400" cy="3837706"/>
              <a:chOff x="355600" y="2146300"/>
              <a:chExt cx="5740400" cy="3837706"/>
            </a:xfrm>
          </p:grpSpPr>
          <p:pic>
            <p:nvPicPr>
              <p:cNvPr id="1026" name="Picture 2" descr="Replacing Missing Bones - Glacier Bay National Park &amp; Preserve (U.S.  National Park Service) - The Return of Whale #68">
                <a:extLst>
                  <a:ext uri="{FF2B5EF4-FFF2-40B4-BE49-F238E27FC236}">
                    <a16:creationId xmlns:a16="http://schemas.microsoft.com/office/drawing/2014/main" id="{9C2C4EB0-5746-D46A-4DE0-01582F2295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55600" y="2146300"/>
                <a:ext cx="2898520" cy="3837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Replacing Missing Bones - Glacier Bay National Park &amp; Preserve (U.S.  National Park Service) - The Return of Whale #68">
                <a:extLst>
                  <a:ext uri="{FF2B5EF4-FFF2-40B4-BE49-F238E27FC236}">
                    <a16:creationId xmlns:a16="http://schemas.microsoft.com/office/drawing/2014/main" id="{35E70114-188C-5CC3-DB39-6FA23A7F4E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197480" y="2146300"/>
                <a:ext cx="2898520" cy="3837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53D678-DB1F-9DD4-D901-C0ED28A78C54}"/>
                </a:ext>
              </a:extLst>
            </p:cNvPr>
            <p:cNvSpPr txBox="1"/>
            <p:nvPr/>
          </p:nvSpPr>
          <p:spPr>
            <a:xfrm>
              <a:off x="2043044" y="5527698"/>
              <a:ext cx="277191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400" noProof="1"/>
                <a:t>Repair broken parts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7CD5AE-2436-B69C-70ED-FCB2F4B93393}"/>
              </a:ext>
            </a:extLst>
          </p:cNvPr>
          <p:cNvGrpSpPr/>
          <p:nvPr/>
        </p:nvGrpSpPr>
        <p:grpSpPr>
          <a:xfrm>
            <a:off x="7505181" y="1785262"/>
            <a:ext cx="3394227" cy="3929498"/>
            <a:chOff x="1853681" y="1635591"/>
            <a:chExt cx="3394227" cy="392949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132CA9-DBE0-732F-5515-355B842E08D2}"/>
                </a:ext>
              </a:extLst>
            </p:cNvPr>
            <p:cNvSpPr/>
            <p:nvPr/>
          </p:nvSpPr>
          <p:spPr>
            <a:xfrm rot="19400856">
              <a:off x="1853681" y="4086529"/>
              <a:ext cx="825280" cy="147856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AD2A39-9BD6-8E51-4B58-DDD6CE1DFE82}"/>
                </a:ext>
              </a:extLst>
            </p:cNvPr>
            <p:cNvSpPr/>
            <p:nvPr/>
          </p:nvSpPr>
          <p:spPr>
            <a:xfrm rot="1739030">
              <a:off x="4360481" y="1635591"/>
              <a:ext cx="887427" cy="155517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1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E5E5AFD-CD05-39D1-5763-4B34A76B281A}"/>
                </a:ext>
              </a:extLst>
            </p:cNvPr>
            <p:cNvSpPr/>
            <p:nvPr/>
          </p:nvSpPr>
          <p:spPr>
            <a:xfrm rot="19199452">
              <a:off x="3004669" y="3421886"/>
              <a:ext cx="1190504" cy="385788"/>
            </a:xfrm>
            <a:prstGeom prst="rightArrow">
              <a:avLst/>
            </a:prstGeom>
            <a:solidFill>
              <a:srgbClr val="FFA99D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E216ED-9179-4D69-EDE6-6C002B20E960}"/>
              </a:ext>
            </a:extLst>
          </p:cNvPr>
          <p:cNvGrpSpPr/>
          <p:nvPr/>
        </p:nvGrpSpPr>
        <p:grpSpPr>
          <a:xfrm>
            <a:off x="127001" y="2298997"/>
            <a:ext cx="5854700" cy="3524463"/>
            <a:chOff x="174606" y="2409138"/>
            <a:chExt cx="5854700" cy="3524463"/>
          </a:xfrm>
        </p:grpSpPr>
        <p:pic>
          <p:nvPicPr>
            <p:cNvPr id="1028" name="Picture 4" descr="Replacing Missing Bones">
              <a:extLst>
                <a:ext uri="{FF2B5EF4-FFF2-40B4-BE49-F238E27FC236}">
                  <a16:creationId xmlns:a16="http://schemas.microsoft.com/office/drawing/2014/main" id="{09940605-BAA0-AB09-B491-F3ECE3016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4606" y="2409138"/>
              <a:ext cx="5854700" cy="271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34BBF0-AAC6-19C1-D806-EBCB28436A90}"/>
                </a:ext>
              </a:extLst>
            </p:cNvPr>
            <p:cNvSpPr txBox="1"/>
            <p:nvPr/>
          </p:nvSpPr>
          <p:spPr>
            <a:xfrm>
              <a:off x="1715999" y="5102604"/>
              <a:ext cx="277191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noProof="1"/>
                <a:t>Identify &amp; replace missing parts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18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4F2B-3520-AC0C-4557-0CE40FD8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Repair &amp; Assembly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2BEA15-A75E-6E99-05FF-04A159693F14}"/>
              </a:ext>
            </a:extLst>
          </p:cNvPr>
          <p:cNvGrpSpPr/>
          <p:nvPr/>
        </p:nvGrpSpPr>
        <p:grpSpPr>
          <a:xfrm>
            <a:off x="5608543" y="1024262"/>
            <a:ext cx="6328045" cy="4592281"/>
            <a:chOff x="3590051" y="-177693"/>
            <a:chExt cx="8489949" cy="6161183"/>
          </a:xfrm>
        </p:grpSpPr>
        <p:pic>
          <p:nvPicPr>
            <p:cNvPr id="2054" name="Picture 6" descr="The Articulation of Orca O319: All of the Pieces Put Together! - California  Academy of Sciences">
              <a:extLst>
                <a:ext uri="{FF2B5EF4-FFF2-40B4-BE49-F238E27FC236}">
                  <a16:creationId xmlns:a16="http://schemas.microsoft.com/office/drawing/2014/main" id="{A1DEA64B-5B24-1986-4AEE-B9A73ACAD7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90051" y="-177693"/>
              <a:ext cx="5321301" cy="3102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Natural History Museum blue whale install | Institution of Civil Engineers  (ICE)">
              <a:extLst>
                <a:ext uri="{FF2B5EF4-FFF2-40B4-BE49-F238E27FC236}">
                  <a16:creationId xmlns:a16="http://schemas.microsoft.com/office/drawing/2014/main" id="{90EBFDF8-A3C3-05E6-6E28-EB5F4FA897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76126" y="2642581"/>
              <a:ext cx="5603874" cy="334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6139EC-785C-7EFF-10CC-3ACBCABB2140}"/>
              </a:ext>
            </a:extLst>
          </p:cNvPr>
          <p:cNvSpPr txBox="1"/>
          <p:nvPr/>
        </p:nvSpPr>
        <p:spPr>
          <a:xfrm>
            <a:off x="7329615" y="5459911"/>
            <a:ext cx="3099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noProof="1"/>
              <a:t>Assembly &amp; Display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60D714-E55F-0FAC-DABE-DA8581A05DC4}"/>
              </a:ext>
            </a:extLst>
          </p:cNvPr>
          <p:cNvGrpSpPr/>
          <p:nvPr/>
        </p:nvGrpSpPr>
        <p:grpSpPr>
          <a:xfrm>
            <a:off x="682021" y="2015524"/>
            <a:ext cx="4711480" cy="4103417"/>
            <a:chOff x="635000" y="2002824"/>
            <a:chExt cx="4711480" cy="4103417"/>
          </a:xfrm>
        </p:grpSpPr>
        <p:pic>
          <p:nvPicPr>
            <p:cNvPr id="7" name="Picture 6" descr="A person holding a knife over an object&#10;&#10;AI-generated content may be incorrect.">
              <a:extLst>
                <a:ext uri="{FF2B5EF4-FFF2-40B4-BE49-F238E27FC236}">
                  <a16:creationId xmlns:a16="http://schemas.microsoft.com/office/drawing/2014/main" id="{39C9B34A-4BAA-9A25-24E9-DEE77C6EB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00" y="2002824"/>
              <a:ext cx="4711480" cy="36031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AED0E4-B7E1-9FA0-281A-41952A0B4B4E}"/>
                </a:ext>
              </a:extLst>
            </p:cNvPr>
            <p:cNvSpPr txBox="1"/>
            <p:nvPr/>
          </p:nvSpPr>
          <p:spPr>
            <a:xfrm>
              <a:off x="1440819" y="5644576"/>
              <a:ext cx="309984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noProof="1"/>
                <a:t>Protective coating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56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1D30B3-8502-BADE-A084-2F7867EF6B3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517380"/>
              </p:ext>
            </p:extLst>
          </p:nvPr>
        </p:nvGraphicFramePr>
        <p:xfrm>
          <a:off x="100472" y="2192338"/>
          <a:ext cx="11991056" cy="2560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31B38E-96CD-D170-AB47-CDEB25A3C728}"/>
              </a:ext>
            </a:extLst>
          </p:cNvPr>
          <p:cNvSpPr txBox="1"/>
          <p:nvPr/>
        </p:nvSpPr>
        <p:spPr>
          <a:xfrm>
            <a:off x="-28979" y="3716967"/>
            <a:ext cx="729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1"/>
              <a:t>Mar</a:t>
            </a:r>
            <a:br>
              <a:rPr lang="en-GB" sz="2000" noProof="1"/>
            </a:br>
            <a:r>
              <a:rPr lang="en-GB" sz="2000" noProof="1"/>
              <a:t>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88AEA-2714-10DF-9929-B6DEB364C703}"/>
              </a:ext>
            </a:extLst>
          </p:cNvPr>
          <p:cNvSpPr txBox="1"/>
          <p:nvPr/>
        </p:nvSpPr>
        <p:spPr>
          <a:xfrm>
            <a:off x="665725" y="3716967"/>
            <a:ext cx="760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1"/>
              <a:t>Jun/Sep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BB6B8-9700-3663-7521-942374755FE0}"/>
              </a:ext>
            </a:extLst>
          </p:cNvPr>
          <p:cNvSpPr txBox="1"/>
          <p:nvPr/>
        </p:nvSpPr>
        <p:spPr>
          <a:xfrm>
            <a:off x="9750748" y="3716967"/>
            <a:ext cx="760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1"/>
              <a:t>Jun/Sep 2026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CB69C7-9B2E-6429-FE7C-A1B1EA616C0F}"/>
              </a:ext>
            </a:extLst>
          </p:cNvPr>
          <p:cNvGrpSpPr/>
          <p:nvPr/>
        </p:nvGrpSpPr>
        <p:grpSpPr>
          <a:xfrm>
            <a:off x="100472" y="589420"/>
            <a:ext cx="5508876" cy="2574725"/>
            <a:chOff x="100472" y="652920"/>
            <a:chExt cx="5508876" cy="2574725"/>
          </a:xfrm>
        </p:grpSpPr>
        <p:sp>
          <p:nvSpPr>
            <p:cNvPr id="5" name="Line Callout 2 (Border and Accent Bar) 4">
              <a:extLst>
                <a:ext uri="{FF2B5EF4-FFF2-40B4-BE49-F238E27FC236}">
                  <a16:creationId xmlns:a16="http://schemas.microsoft.com/office/drawing/2014/main" id="{317F48D8-DA20-C145-EF05-C3E5E40C65B4}"/>
                </a:ext>
              </a:extLst>
            </p:cNvPr>
            <p:cNvSpPr/>
            <p:nvPr/>
          </p:nvSpPr>
          <p:spPr>
            <a:xfrm>
              <a:off x="822301" y="2749945"/>
              <a:ext cx="3485077" cy="477700"/>
            </a:xfrm>
            <a:prstGeom prst="accentBorderCallout2">
              <a:avLst>
                <a:gd name="adj1" fmla="val 20066"/>
                <a:gd name="adj2" fmla="val -3463"/>
                <a:gd name="adj3" fmla="val 20066"/>
                <a:gd name="adj4" fmla="val -9354"/>
                <a:gd name="adj5" fmla="val 130917"/>
                <a:gd name="adj6" fmla="val -11865"/>
              </a:avLst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2400" noProof="1">
                  <a:solidFill>
                    <a:schemeClr val="tx1"/>
                  </a:solidFill>
                </a:rPr>
                <a:t>De-fleshing (~2 months)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CA84BF-E6FC-D8A9-6EBF-4452CAF81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472" y="652921"/>
              <a:ext cx="2743200" cy="20573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E82E8D-94B1-361A-B715-42E8895D4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6148" y="652920"/>
              <a:ext cx="2743200" cy="2057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06A604-CBBC-9A42-66E7-8979C8991615}"/>
              </a:ext>
            </a:extLst>
          </p:cNvPr>
          <p:cNvGrpSpPr/>
          <p:nvPr/>
        </p:nvGrpSpPr>
        <p:grpSpPr>
          <a:xfrm>
            <a:off x="6400800" y="571955"/>
            <a:ext cx="4935747" cy="2596184"/>
            <a:chOff x="6400800" y="571955"/>
            <a:chExt cx="4935747" cy="2596184"/>
          </a:xfrm>
        </p:grpSpPr>
        <p:sp>
          <p:nvSpPr>
            <p:cNvPr id="7" name="Line Callout 2 (Border and Accent Bar) 6">
              <a:extLst>
                <a:ext uri="{FF2B5EF4-FFF2-40B4-BE49-F238E27FC236}">
                  <a16:creationId xmlns:a16="http://schemas.microsoft.com/office/drawing/2014/main" id="{74F344EE-9541-EE5F-4CA1-74BD3DDAAECE}"/>
                </a:ext>
              </a:extLst>
            </p:cNvPr>
            <p:cNvSpPr/>
            <p:nvPr/>
          </p:nvSpPr>
          <p:spPr>
            <a:xfrm>
              <a:off x="6400800" y="2690438"/>
              <a:ext cx="4471004" cy="477701"/>
            </a:xfrm>
            <a:prstGeom prst="accentBorderCallout2">
              <a:avLst>
                <a:gd name="adj1" fmla="val 20066"/>
                <a:gd name="adj2" fmla="val 102044"/>
                <a:gd name="adj3" fmla="val 20066"/>
                <a:gd name="adj4" fmla="val 106652"/>
                <a:gd name="adj5" fmla="val 134667"/>
                <a:gd name="adj6" fmla="val 110161"/>
              </a:avLst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2400" noProof="1">
                  <a:solidFill>
                    <a:schemeClr val="tx1"/>
                  </a:solidFill>
                </a:rPr>
                <a:t>Repair &amp; Assembly (~6 months)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25743AB8-3713-BA47-E4E9-4A9C15866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053" y="571955"/>
              <a:ext cx="3543494" cy="2074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770AFD-F1A8-BAC1-0657-5EE6A9EE3FB1}"/>
              </a:ext>
            </a:extLst>
          </p:cNvPr>
          <p:cNvGrpSpPr/>
          <p:nvPr/>
        </p:nvGrpSpPr>
        <p:grpSpPr>
          <a:xfrm>
            <a:off x="1917089" y="3867922"/>
            <a:ext cx="6635356" cy="2530010"/>
            <a:chOff x="1917089" y="3867922"/>
            <a:chExt cx="6635356" cy="25300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092A14-BEC6-3EB6-135E-E767CE1A398B}"/>
                </a:ext>
              </a:extLst>
            </p:cNvPr>
            <p:cNvGrpSpPr/>
            <p:nvPr/>
          </p:nvGrpSpPr>
          <p:grpSpPr>
            <a:xfrm>
              <a:off x="1917089" y="3867922"/>
              <a:ext cx="3899512" cy="2530010"/>
              <a:chOff x="1917089" y="3867922"/>
              <a:chExt cx="3899512" cy="2530010"/>
            </a:xfrm>
          </p:grpSpPr>
          <p:sp>
            <p:nvSpPr>
              <p:cNvPr id="6" name="Line Callout 2 (Border and Accent Bar) 5">
                <a:extLst>
                  <a:ext uri="{FF2B5EF4-FFF2-40B4-BE49-F238E27FC236}">
                    <a16:creationId xmlns:a16="http://schemas.microsoft.com/office/drawing/2014/main" id="{1F198FB4-2E86-F5AC-50CB-E61C130E10E8}"/>
                  </a:ext>
                </a:extLst>
              </p:cNvPr>
              <p:cNvSpPr/>
              <p:nvPr/>
            </p:nvSpPr>
            <p:spPr>
              <a:xfrm>
                <a:off x="2233573" y="3867922"/>
                <a:ext cx="3583028" cy="477701"/>
              </a:xfrm>
              <a:prstGeom prst="accentBorderCallout2">
                <a:avLst>
                  <a:gd name="adj1" fmla="val 46745"/>
                  <a:gd name="adj2" fmla="val -2250"/>
                  <a:gd name="adj3" fmla="val 46745"/>
                  <a:gd name="adj4" fmla="val -6325"/>
                  <a:gd name="adj5" fmla="val -48208"/>
                  <a:gd name="adj6" fmla="val -7919"/>
                </a:avLst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2400" noProof="1">
                    <a:solidFill>
                      <a:schemeClr val="tx1"/>
                    </a:solidFill>
                  </a:rPr>
                  <a:t>Degreasing (~12 months)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A72917F-1EB7-7DDE-0F74-624CB8556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2609813" y="3770381"/>
                <a:ext cx="1934827" cy="332027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A0785D5-0DEC-31A4-980E-DE122DC33C51}"/>
                </a:ext>
              </a:extLst>
            </p:cNvPr>
            <p:cNvGrpSpPr/>
            <p:nvPr/>
          </p:nvGrpSpPr>
          <p:grpSpPr>
            <a:xfrm>
              <a:off x="5358746" y="4458595"/>
              <a:ext cx="3193699" cy="1914763"/>
              <a:chOff x="5358746" y="4458595"/>
              <a:chExt cx="3193699" cy="191476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60017-8C64-FD6C-F8C5-F1E03BACF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58746" y="4458595"/>
                <a:ext cx="1717329" cy="127122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61DCB30-36E2-32BD-10E0-31489D100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54638" y="5102137"/>
                <a:ext cx="1597807" cy="12712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9413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9CB82-5FC5-9270-DBCD-156221DE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STEAM Education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E9583-9F81-F1D9-F874-A51B5EA79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259"/>
            <a:ext cx="10363200" cy="4578649"/>
          </a:xfrm>
        </p:spPr>
        <p:txBody>
          <a:bodyPr/>
          <a:lstStyle/>
          <a:p>
            <a:r>
              <a:rPr lang="en-GB" noProof="1"/>
              <a:t>Rare &amp; unique experience of skeleton specimen preparation</a:t>
            </a:r>
          </a:p>
          <a:p>
            <a:r>
              <a:rPr lang="en-GB" noProof="1"/>
              <a:t>Multidisciplinary project involving biology, ecology, chemistry, physics, and environment science</a:t>
            </a:r>
          </a:p>
          <a:p>
            <a:r>
              <a:rPr lang="en-GB" b="1" u="sng" noProof="1"/>
              <a:t>Student ambassador</a:t>
            </a:r>
            <a:r>
              <a:rPr lang="en-GB" noProof="1"/>
              <a:t> for public education and exhibitions</a:t>
            </a:r>
          </a:p>
        </p:txBody>
      </p:sp>
      <p:pic>
        <p:nvPicPr>
          <p:cNvPr id="3076" name="Picture 4" descr="Why Does Hydrogen Peroxide Bubble? (It's Not What You Think)">
            <a:extLst>
              <a:ext uri="{FF2B5EF4-FFF2-40B4-BE49-F238E27FC236}">
                <a16:creationId xmlns:a16="http://schemas.microsoft.com/office/drawing/2014/main" id="{E33B3955-2057-1255-7D35-9DB67F957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04787" y="4273464"/>
            <a:ext cx="3097976" cy="18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onication: Definition, Working Principle, Applications &amp; Methods">
            <a:extLst>
              <a:ext uri="{FF2B5EF4-FFF2-40B4-BE49-F238E27FC236}">
                <a16:creationId xmlns:a16="http://schemas.microsoft.com/office/drawing/2014/main" id="{13D33CD8-72D5-6AC5-76A2-2B80DAF9B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51503" y="3713393"/>
            <a:ext cx="2819401" cy="21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ongman's Beaked Whale | NOAA Fisheries">
            <a:extLst>
              <a:ext uri="{FF2B5EF4-FFF2-40B4-BE49-F238E27FC236}">
                <a16:creationId xmlns:a16="http://schemas.microsoft.com/office/drawing/2014/main" id="{594A8C71-0EC5-AAC4-EA2C-762163316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6312" y="3800052"/>
            <a:ext cx="3288475" cy="18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720+ Plastic On Ocean Floor Stock Photos, Pictures &amp; Royalty-Free Images -  iStock">
            <a:extLst>
              <a:ext uri="{FF2B5EF4-FFF2-40B4-BE49-F238E27FC236}">
                <a16:creationId xmlns:a16="http://schemas.microsoft.com/office/drawing/2014/main" id="{453E0B11-2214-03D3-A455-15BE56EB3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70904" y="4155501"/>
            <a:ext cx="2463801" cy="20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914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F2290-D5EE-34AA-6360-CF252A954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9EDD-895F-1BDD-E963-780660A5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STEAM Education Program </a:t>
            </a:r>
          </a:p>
        </p:txBody>
      </p:sp>
      <p:pic>
        <p:nvPicPr>
          <p:cNvPr id="14338" name="Picture 2" descr="Whole skeleton of the male Okinawan Longman's beaked whale as displayed...  | Download Scientific Diagram">
            <a:extLst>
              <a:ext uri="{FF2B5EF4-FFF2-40B4-BE49-F238E27FC236}">
                <a16:creationId xmlns:a16="http://schemas.microsoft.com/office/drawing/2014/main" id="{003211EC-567E-5D91-1203-0FE10584F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998158"/>
            <a:ext cx="12199856" cy="298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14484-1C57-F4FB-5493-C240525C88F7}"/>
              </a:ext>
            </a:extLst>
          </p:cNvPr>
          <p:cNvSpPr txBox="1"/>
          <p:nvPr/>
        </p:nvSpPr>
        <p:spPr>
          <a:xfrm>
            <a:off x="6641891" y="962043"/>
            <a:ext cx="555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1"/>
              <a:t>* Male Longman’s Beaked Whale skeleton in Okinawan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E5137E-EBB6-B998-F030-09D82B1AE707}"/>
              </a:ext>
            </a:extLst>
          </p:cNvPr>
          <p:cNvGrpSpPr/>
          <p:nvPr/>
        </p:nvGrpSpPr>
        <p:grpSpPr>
          <a:xfrm>
            <a:off x="174360" y="1527510"/>
            <a:ext cx="2601111" cy="3453207"/>
            <a:chOff x="174362" y="2506532"/>
            <a:chExt cx="2439744" cy="34532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4010CD-36ED-ECCE-238D-5BE80BF44383}"/>
                </a:ext>
              </a:extLst>
            </p:cNvPr>
            <p:cNvSpPr/>
            <p:nvPr/>
          </p:nvSpPr>
          <p:spPr>
            <a:xfrm>
              <a:off x="174364" y="2506533"/>
              <a:ext cx="2439742" cy="3453206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F54DBC-8B59-5DD6-3B63-A09B35C6D53B}"/>
                </a:ext>
              </a:extLst>
            </p:cNvPr>
            <p:cNvSpPr txBox="1"/>
            <p:nvPr/>
          </p:nvSpPr>
          <p:spPr>
            <a:xfrm>
              <a:off x="174362" y="2506532"/>
              <a:ext cx="2439742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noProof="1"/>
                <a:t>Skull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C03F0-70B7-9B8E-CB26-DE1BA9426B68}"/>
              </a:ext>
            </a:extLst>
          </p:cNvPr>
          <p:cNvGrpSpPr/>
          <p:nvPr/>
        </p:nvGrpSpPr>
        <p:grpSpPr>
          <a:xfrm>
            <a:off x="2807745" y="1527510"/>
            <a:ext cx="8086678" cy="2320590"/>
            <a:chOff x="4543314" y="2506532"/>
            <a:chExt cx="3073098" cy="23205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7F298B-9A16-A8A7-48BD-ECB1516EB346}"/>
                </a:ext>
              </a:extLst>
            </p:cNvPr>
            <p:cNvSpPr/>
            <p:nvPr/>
          </p:nvSpPr>
          <p:spPr>
            <a:xfrm>
              <a:off x="4543314" y="2506533"/>
              <a:ext cx="3073098" cy="2320589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AFE67B-AEAE-BF1F-B5EE-9939829B89F9}"/>
                </a:ext>
              </a:extLst>
            </p:cNvPr>
            <p:cNvSpPr/>
            <p:nvPr/>
          </p:nvSpPr>
          <p:spPr>
            <a:xfrm>
              <a:off x="4543314" y="2506532"/>
              <a:ext cx="3073098" cy="461664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noProof="1">
                  <a:solidFill>
                    <a:schemeClr val="bg1"/>
                  </a:solidFill>
                </a:rPr>
                <a:t>Vertebrae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8B5CA-D022-E6FF-39B3-A03EA1CBCDEC}"/>
              </a:ext>
            </a:extLst>
          </p:cNvPr>
          <p:cNvGrpSpPr/>
          <p:nvPr/>
        </p:nvGrpSpPr>
        <p:grpSpPr>
          <a:xfrm>
            <a:off x="3098799" y="3276601"/>
            <a:ext cx="2413725" cy="1704116"/>
            <a:chOff x="4543314" y="4073615"/>
            <a:chExt cx="3073098" cy="1704116"/>
          </a:xfrm>
          <a:solidFill>
            <a:srgbClr val="FF0000">
              <a:alpha val="20000"/>
            </a:srgb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C656ED-276F-B702-FCF7-E71687505875}"/>
                </a:ext>
              </a:extLst>
            </p:cNvPr>
            <p:cNvSpPr/>
            <p:nvPr/>
          </p:nvSpPr>
          <p:spPr>
            <a:xfrm>
              <a:off x="4543314" y="4073615"/>
              <a:ext cx="3073098" cy="1704116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487538-B81D-757E-EEE6-50C5D7F49C5A}"/>
                </a:ext>
              </a:extLst>
            </p:cNvPr>
            <p:cNvSpPr/>
            <p:nvPr/>
          </p:nvSpPr>
          <p:spPr>
            <a:xfrm>
              <a:off x="4543314" y="5316066"/>
              <a:ext cx="3073098" cy="46166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noProof="1">
                  <a:solidFill>
                    <a:schemeClr val="bg1"/>
                  </a:solidFill>
                </a:rPr>
                <a:t>Ribs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97C30C-F4E1-8691-44D5-18D3677025DD}"/>
              </a:ext>
            </a:extLst>
          </p:cNvPr>
          <p:cNvGrpSpPr/>
          <p:nvPr/>
        </p:nvGrpSpPr>
        <p:grpSpPr>
          <a:xfrm>
            <a:off x="2455639" y="2916760"/>
            <a:ext cx="1970497" cy="1849942"/>
            <a:chOff x="7648687" y="1731799"/>
            <a:chExt cx="3173506" cy="1849942"/>
          </a:xfrm>
          <a:solidFill>
            <a:srgbClr val="0070C0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BC39AD-6F36-3F65-8F90-B709245A8F6F}"/>
                </a:ext>
              </a:extLst>
            </p:cNvPr>
            <p:cNvSpPr/>
            <p:nvPr/>
          </p:nvSpPr>
          <p:spPr>
            <a:xfrm>
              <a:off x="7648687" y="1731800"/>
              <a:ext cx="3173506" cy="1849941"/>
            </a:xfrm>
            <a:prstGeom prst="rect">
              <a:avLst/>
            </a:prstGeom>
            <a:solidFill>
              <a:srgbClr val="0432FF">
                <a:alpha val="30000"/>
              </a:srgbClr>
            </a:solidFill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4D062C-5772-FE65-1ED4-9976E56E2CD5}"/>
                </a:ext>
              </a:extLst>
            </p:cNvPr>
            <p:cNvSpPr/>
            <p:nvPr/>
          </p:nvSpPr>
          <p:spPr>
            <a:xfrm>
              <a:off x="7648687" y="1731799"/>
              <a:ext cx="3158240" cy="477173"/>
            </a:xfrm>
            <a:prstGeom prst="rect">
              <a:avLst/>
            </a:prstGeom>
            <a:solidFill>
              <a:srgbClr val="0432FF"/>
            </a:solidFill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noProof="1">
                  <a:solidFill>
                    <a:schemeClr val="bg1"/>
                  </a:solidFill>
                </a:rPr>
                <a:t>Flippers</a:t>
              </a:r>
            </a:p>
          </p:txBody>
        </p:sp>
      </p:grp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0F6444A-8F33-AECE-F276-4875F4CA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172189"/>
            <a:ext cx="5549901" cy="12159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b="1" noProof="1">
                <a:highlight>
                  <a:srgbClr val="FFFF00"/>
                </a:highlight>
              </a:rPr>
              <a:t>Skull:</a:t>
            </a:r>
            <a:r>
              <a:rPr lang="en-GB" noProof="1"/>
              <a:t> ? x ? x ? m x1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b="1" noProof="1">
                <a:solidFill>
                  <a:schemeClr val="bg1"/>
                </a:solidFill>
                <a:highlight>
                  <a:srgbClr val="00B050"/>
                </a:highlight>
              </a:rPr>
              <a:t>Vertebrae:</a:t>
            </a:r>
            <a:r>
              <a:rPr lang="en-GB" noProof="1"/>
              <a:t> ? x ? x ? m (max) x 30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538CAEE-3E74-6825-D3A2-03F847B257D0}"/>
              </a:ext>
            </a:extLst>
          </p:cNvPr>
          <p:cNvSpPr txBox="1">
            <a:spLocks/>
          </p:cNvSpPr>
          <p:nvPr/>
        </p:nvSpPr>
        <p:spPr>
          <a:xfrm>
            <a:off x="6641891" y="5172189"/>
            <a:ext cx="5232506" cy="1215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b="1" noProof="1">
                <a:solidFill>
                  <a:schemeClr val="bg1"/>
                </a:solidFill>
                <a:highlight>
                  <a:srgbClr val="FF0000"/>
                </a:highlight>
              </a:rPr>
              <a:t>Ribs:</a:t>
            </a:r>
            <a:r>
              <a:rPr lang="en-GB" b="1" noProof="1"/>
              <a:t> </a:t>
            </a:r>
            <a:r>
              <a:rPr lang="en-GB" noProof="1"/>
              <a:t>? x ? x ? m (max) x 20	</a:t>
            </a:r>
            <a:endParaRPr lang="en-GB" b="1" noProof="1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b="1" noProof="1">
                <a:solidFill>
                  <a:schemeClr val="bg1"/>
                </a:solidFill>
                <a:highlight>
                  <a:srgbClr val="0432FF"/>
                </a:highlight>
              </a:rPr>
              <a:t>Flippers:</a:t>
            </a:r>
            <a:r>
              <a:rPr lang="en-GB" b="1" noProof="1"/>
              <a:t> </a:t>
            </a:r>
            <a:r>
              <a:rPr lang="en-GB" noProof="1"/>
              <a:t>? x ? x ? m x 2</a:t>
            </a:r>
            <a:endParaRPr lang="en-GB" b="1" noProof="1"/>
          </a:p>
        </p:txBody>
      </p:sp>
    </p:spTree>
    <p:extLst>
      <p:ext uri="{BB962C8B-B14F-4D97-AF65-F5344CB8AC3E}">
        <p14:creationId xmlns:p14="http://schemas.microsoft.com/office/powerpoint/2010/main" val="5685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87C1E-A35B-24BC-7CE7-AE4A52D8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8D0-ADD9-58EC-F4BD-1F5A65B5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STEAM Education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267-3FE1-F96D-C290-1E9B44D10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259"/>
            <a:ext cx="10998200" cy="4701241"/>
          </a:xfrm>
        </p:spPr>
        <p:txBody>
          <a:bodyPr>
            <a:normAutofit/>
          </a:bodyPr>
          <a:lstStyle/>
          <a:p>
            <a:r>
              <a:rPr lang="en-GB" noProof="1"/>
              <a:t>Recruit at least 2 student helpers (recommend 4 or more) to participate in the de-greasing process (~12 months)</a:t>
            </a:r>
          </a:p>
          <a:p>
            <a:r>
              <a:rPr lang="en-GB" noProof="1"/>
              <a:t>Each school will help process 3-5 containers of sample, depending on the no. of participating schools and capacity </a:t>
            </a:r>
          </a:p>
          <a:p>
            <a:pPr lvl="1"/>
            <a:r>
              <a:rPr lang="en-GB" noProof="1"/>
              <a:t>Vertebrae + ribs</a:t>
            </a:r>
          </a:p>
          <a:p>
            <a:r>
              <a:rPr lang="en-GB" noProof="1"/>
              <a:t>Follow degreasing procedure, report regularly the progress (upload photographic records of the sample for monitoring)</a:t>
            </a:r>
          </a:p>
          <a:p>
            <a:r>
              <a:rPr lang="en-GB" b="1" u="sng" noProof="1"/>
              <a:t>Student ambassadors</a:t>
            </a:r>
            <a:r>
              <a:rPr lang="en-GB" noProof="1"/>
              <a:t> (</a:t>
            </a:r>
            <a:r>
              <a:rPr lang="en-GB" i="1" noProof="1"/>
              <a:t>post-specimen preparation</a:t>
            </a:r>
            <a:r>
              <a:rPr lang="en-GB" noProof="1"/>
              <a:t>)</a:t>
            </a:r>
            <a:endParaRPr lang="en-GB" b="1" u="sng" noProof="1"/>
          </a:p>
          <a:p>
            <a:pPr lvl="1"/>
            <a:r>
              <a:rPr lang="en-GB" noProof="1"/>
              <a:t>Introduce specimen preparation to public</a:t>
            </a:r>
          </a:p>
          <a:p>
            <a:pPr lvl="1"/>
            <a:r>
              <a:rPr lang="en-GB" noProof="1"/>
              <a:t>Promote environmental protection, wildlife &amp; marine conservation</a:t>
            </a:r>
          </a:p>
        </p:txBody>
      </p:sp>
    </p:spTree>
    <p:extLst>
      <p:ext uri="{BB962C8B-B14F-4D97-AF65-F5344CB8AC3E}">
        <p14:creationId xmlns:p14="http://schemas.microsoft.com/office/powerpoint/2010/main" val="42389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2016E-EB72-BA82-0CA2-422DE917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97C6-A4B0-1B1E-E15A-E5D924D2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Cetacea in Hong Kong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5FE38-C252-353E-4A32-838F4EAAA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2259"/>
            <a:ext cx="5697254" cy="4371041"/>
          </a:xfrm>
        </p:spPr>
        <p:txBody>
          <a:bodyPr>
            <a:normAutofit/>
          </a:bodyPr>
          <a:lstStyle/>
          <a:p>
            <a:r>
              <a:rPr lang="en-GB" noProof="1"/>
              <a:t>2 cetacean species:</a:t>
            </a:r>
          </a:p>
          <a:p>
            <a:pPr marL="457200" lvl="1" indent="0">
              <a:buNone/>
            </a:pPr>
            <a:r>
              <a:rPr lang="en-GB" u="sng" noProof="1"/>
              <a:t>Chinese white dolphin</a:t>
            </a:r>
            <a:r>
              <a:rPr lang="en-GB" noProof="1"/>
              <a:t> </a:t>
            </a:r>
            <a:br>
              <a:rPr lang="en-GB" noProof="1"/>
            </a:br>
            <a:r>
              <a:rPr lang="en-GB" sz="2400" noProof="1"/>
              <a:t>中華白海豚</a:t>
            </a:r>
            <a:r>
              <a:rPr lang="en-GB" sz="2800" noProof="1"/>
              <a:t> </a:t>
            </a:r>
            <a:r>
              <a:rPr lang="en-GB" noProof="1"/>
              <a:t>(</a:t>
            </a:r>
            <a:r>
              <a:rPr lang="en-GB" sz="2400" i="1" noProof="1"/>
              <a:t>Sousa chinensis</a:t>
            </a:r>
            <a:r>
              <a:rPr lang="en-GB" noProof="1"/>
              <a:t>)</a:t>
            </a:r>
          </a:p>
          <a:p>
            <a:pPr lvl="1"/>
            <a:r>
              <a:rPr lang="en-GB" noProof="1"/>
              <a:t>Western, south-western waters</a:t>
            </a:r>
          </a:p>
          <a:p>
            <a:pPr marL="457200" lvl="1" indent="0">
              <a:buNone/>
            </a:pPr>
            <a:r>
              <a:rPr lang="en-GB" u="sng" noProof="1"/>
              <a:t>Fineless porpoise</a:t>
            </a:r>
            <a:r>
              <a:rPr lang="en-GB" sz="2800" noProof="1"/>
              <a:t> </a:t>
            </a:r>
            <a:r>
              <a:rPr lang="en-GB" sz="2400" noProof="1"/>
              <a:t>江豚</a:t>
            </a:r>
            <a:r>
              <a:rPr lang="en-GB" noProof="1"/>
              <a:t> (</a:t>
            </a:r>
            <a:r>
              <a:rPr lang="en-GB" sz="2400" i="1" noProof="1"/>
              <a:t>Neophocaena phocaenoides</a:t>
            </a:r>
            <a:r>
              <a:rPr lang="en-GB" noProof="1"/>
              <a:t>)</a:t>
            </a:r>
          </a:p>
          <a:p>
            <a:pPr lvl="1"/>
            <a:r>
              <a:rPr lang="en-GB" noProof="1"/>
              <a:t>Southern, eastern waters</a:t>
            </a:r>
          </a:p>
          <a:p>
            <a:r>
              <a:rPr lang="en-GB" noProof="1"/>
              <a:t>Ocassionally visited by non-residential species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C7B7C5-BBA1-5E75-95C3-FE5F95CE0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9753" y="1718800"/>
            <a:ext cx="5567187" cy="40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28845-3FC3-DF75-4786-AE8124F3A5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8122" y="749939"/>
            <a:ext cx="1994661" cy="199830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4" name="Picture 4" descr="The Yangtze River finless porpoise | WWF">
            <a:extLst>
              <a:ext uri="{FF2B5EF4-FFF2-40B4-BE49-F238E27FC236}">
                <a16:creationId xmlns:a16="http://schemas.microsoft.com/office/drawing/2014/main" id="{406106C9-9C7E-C504-EDB4-B69C3E471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64627" y="4669500"/>
            <a:ext cx="1998000" cy="1998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1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8B70-0E34-F384-9958-6C22C147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Degreasing Procedure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A73AF6-1A26-AFD7-9863-1D305FE88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063268"/>
              </p:ext>
            </p:extLst>
          </p:nvPr>
        </p:nvGraphicFramePr>
        <p:xfrm>
          <a:off x="838200" y="3658207"/>
          <a:ext cx="10515600" cy="286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02035873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669458005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1422035804"/>
                    </a:ext>
                  </a:extLst>
                </a:gridCol>
              </a:tblGrid>
              <a:tr h="476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noProof="1"/>
                        <a:t>Equipment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r>
                        <a:rPr lang="en-GB" sz="2400" noProof="1"/>
                        <a:t>Consumables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r>
                        <a:rPr lang="en-GB" sz="2400" noProof="1"/>
                        <a:t>Safety gears</a:t>
                      </a:r>
                    </a:p>
                  </a:txBody>
                  <a:tcPr marL="180000"/>
                </a:tc>
                <a:extLst>
                  <a:ext uri="{0D108BD9-81ED-4DB2-BD59-A6C34878D82A}">
                    <a16:rowId xmlns:a16="http://schemas.microsoft.com/office/drawing/2014/main" val="564899558"/>
                  </a:ext>
                </a:extLst>
              </a:tr>
              <a:tr h="476982">
                <a:tc>
                  <a:txBody>
                    <a:bodyPr/>
                    <a:lstStyle/>
                    <a:p>
                      <a:pPr marL="7938" lvl="1" indent="0">
                        <a:tabLst/>
                      </a:pPr>
                      <a:r>
                        <a:rPr lang="en-GB" sz="2400" noProof="1"/>
                        <a:t>Plastic container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noProof="1"/>
                        <a:t>Washing powder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r>
                        <a:rPr lang="en-GB" sz="2400" noProof="1"/>
                        <a:t>Gloves</a:t>
                      </a:r>
                    </a:p>
                  </a:txBody>
                  <a:tcPr marL="180000"/>
                </a:tc>
                <a:extLst>
                  <a:ext uri="{0D108BD9-81ED-4DB2-BD59-A6C34878D82A}">
                    <a16:rowId xmlns:a16="http://schemas.microsoft.com/office/drawing/2014/main" val="75795755"/>
                  </a:ext>
                </a:extLst>
              </a:tr>
              <a:tr h="476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noProof="1"/>
                        <a:t>Siphon pump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noProof="1"/>
                        <a:t>Hydrogen peroxide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noProof="1"/>
                        <a:t>Safety goggles</a:t>
                      </a:r>
                    </a:p>
                  </a:txBody>
                  <a:tcPr marL="180000"/>
                </a:tc>
                <a:extLst>
                  <a:ext uri="{0D108BD9-81ED-4DB2-BD59-A6C34878D82A}">
                    <a16:rowId xmlns:a16="http://schemas.microsoft.com/office/drawing/2014/main" val="463788341"/>
                  </a:ext>
                </a:extLst>
              </a:tr>
              <a:tr h="476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noProof="1"/>
                        <a:t>Sonicator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r>
                        <a:rPr lang="en-GB" sz="2400" noProof="1"/>
                        <a:t>Cable ties/robe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r>
                        <a:rPr lang="en-GB" sz="2400" noProof="1"/>
                        <a:t>Lab coats</a:t>
                      </a:r>
                    </a:p>
                  </a:txBody>
                  <a:tcPr marL="180000"/>
                </a:tc>
                <a:extLst>
                  <a:ext uri="{0D108BD9-81ED-4DB2-BD59-A6C34878D82A}">
                    <a16:rowId xmlns:a16="http://schemas.microsoft.com/office/drawing/2014/main" val="2460111029"/>
                  </a:ext>
                </a:extLst>
              </a:tr>
              <a:tr h="476982">
                <a:tc>
                  <a:txBody>
                    <a:bodyPr/>
                    <a:lstStyle/>
                    <a:p>
                      <a:r>
                        <a:rPr lang="en-GB" sz="2400" noProof="1"/>
                        <a:t>Water bath heater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noProof="1"/>
                        <a:t>Air freshener (optional)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1"/>
                    </a:p>
                  </a:txBody>
                  <a:tcPr marL="180000"/>
                </a:tc>
                <a:extLst>
                  <a:ext uri="{0D108BD9-81ED-4DB2-BD59-A6C34878D82A}">
                    <a16:rowId xmlns:a16="http://schemas.microsoft.com/office/drawing/2014/main" val="495947802"/>
                  </a:ext>
                </a:extLst>
              </a:tr>
              <a:tr h="476982">
                <a:tc>
                  <a:txBody>
                    <a:bodyPr/>
                    <a:lstStyle/>
                    <a:p>
                      <a:r>
                        <a:rPr lang="en-GB" sz="2400" noProof="1"/>
                        <a:t>Colour scale card</a:t>
                      </a:r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1"/>
                    </a:p>
                  </a:txBody>
                  <a:tcPr marL="180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noProof="1"/>
                    </a:p>
                  </a:txBody>
                  <a:tcPr marL="180000"/>
                </a:tc>
                <a:extLst>
                  <a:ext uri="{0D108BD9-81ED-4DB2-BD59-A6C34878D82A}">
                    <a16:rowId xmlns:a16="http://schemas.microsoft.com/office/drawing/2014/main" val="2881887133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269AAC-7F5A-2192-7939-716060073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2260"/>
            <a:ext cx="5597270" cy="1970740"/>
          </a:xfrm>
        </p:spPr>
        <p:txBody>
          <a:bodyPr>
            <a:normAutofit/>
          </a:bodyPr>
          <a:lstStyle/>
          <a:p>
            <a:r>
              <a:rPr lang="en-GB" noProof="1"/>
              <a:t>Estimated a 12-month process</a:t>
            </a:r>
          </a:p>
          <a:p>
            <a:r>
              <a:rPr lang="en-GB" noProof="1"/>
              <a:t>Remove all fat and oil content from the bones for long-term storage &amp; display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02B40-8FC1-D7C8-78B7-CC720057B2CF}"/>
              </a:ext>
            </a:extLst>
          </p:cNvPr>
          <p:cNvGrpSpPr/>
          <p:nvPr/>
        </p:nvGrpSpPr>
        <p:grpSpPr>
          <a:xfrm>
            <a:off x="6319381" y="611227"/>
            <a:ext cx="3113203" cy="2218685"/>
            <a:chOff x="6612811" y="221879"/>
            <a:chExt cx="3113203" cy="22186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517527-702A-E6AA-989D-4921E8FDA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2811" y="221879"/>
              <a:ext cx="2997284" cy="22186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37E51-41C4-5826-1AF1-5BA9D37DFC10}"/>
                </a:ext>
              </a:extLst>
            </p:cNvPr>
            <p:cNvSpPr txBox="1"/>
            <p:nvPr/>
          </p:nvSpPr>
          <p:spPr>
            <a:xfrm>
              <a:off x="8466795" y="234084"/>
              <a:ext cx="1259219" cy="524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noProof="1">
                  <a:solidFill>
                    <a:srgbClr val="FFFF00"/>
                  </a:solidFill>
                </a:rPr>
                <a:t>Before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515C4C-63A7-2719-2756-FF27E5DEBE6D}"/>
              </a:ext>
            </a:extLst>
          </p:cNvPr>
          <p:cNvGrpSpPr/>
          <p:nvPr/>
        </p:nvGrpSpPr>
        <p:grpSpPr>
          <a:xfrm>
            <a:off x="9227596" y="1182429"/>
            <a:ext cx="2788682" cy="2218685"/>
            <a:chOff x="9586619" y="1872220"/>
            <a:chExt cx="2453639" cy="19521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5A8B78-43EE-E8C1-4A47-774230DB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86619" y="1872220"/>
              <a:ext cx="2453639" cy="195212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5251B7-341D-67E7-8F81-441C8313E440}"/>
                </a:ext>
              </a:extLst>
            </p:cNvPr>
            <p:cNvSpPr txBox="1"/>
            <p:nvPr/>
          </p:nvSpPr>
          <p:spPr>
            <a:xfrm>
              <a:off x="11175791" y="1879968"/>
              <a:ext cx="864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i="1" noProof="1">
                  <a:solidFill>
                    <a:srgbClr val="FFFF00"/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602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stic container with a piece of equipment&#10;&#10;AI-generated content may be incorrect.">
            <a:extLst>
              <a:ext uri="{FF2B5EF4-FFF2-40B4-BE49-F238E27FC236}">
                <a16:creationId xmlns:a16="http://schemas.microsoft.com/office/drawing/2014/main" id="{718B5088-FEDD-8902-97B7-1A7795C6D9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71" y="959224"/>
            <a:ext cx="3827930" cy="493058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75F3CA6-DF4A-8AED-01CD-56C197398FD7}"/>
              </a:ext>
            </a:extLst>
          </p:cNvPr>
          <p:cNvGrpSpPr/>
          <p:nvPr/>
        </p:nvGrpSpPr>
        <p:grpSpPr>
          <a:xfrm>
            <a:off x="3092824" y="863489"/>
            <a:ext cx="3481442" cy="1205653"/>
            <a:chOff x="7291445" y="1948932"/>
            <a:chExt cx="3481442" cy="12056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032EC7-EDE4-887C-E8CC-2D55DB6596A6}"/>
                </a:ext>
              </a:extLst>
            </p:cNvPr>
            <p:cNvSpPr txBox="1"/>
            <p:nvPr/>
          </p:nvSpPr>
          <p:spPr>
            <a:xfrm>
              <a:off x="8649148" y="1948932"/>
              <a:ext cx="2123739" cy="8309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b="1" noProof="1"/>
                <a:t>Water bath heater</a:t>
              </a:r>
              <a:r>
                <a:rPr lang="en-GB" sz="2400" noProof="1"/>
                <a:t> at 40°C</a:t>
              </a:r>
              <a:endParaRPr lang="en-GB" sz="1600" noProof="1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DE90B1-C5F8-7926-B5DE-AC0D8D7A2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1445" y="2364431"/>
              <a:ext cx="1357703" cy="7901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99D89B-ACF9-A598-97E5-E7466BF7FA0D}"/>
              </a:ext>
            </a:extLst>
          </p:cNvPr>
          <p:cNvGrpSpPr/>
          <p:nvPr/>
        </p:nvGrpSpPr>
        <p:grpSpPr>
          <a:xfrm>
            <a:off x="3173506" y="2669306"/>
            <a:ext cx="2962729" cy="516753"/>
            <a:chOff x="7047453" y="717458"/>
            <a:chExt cx="2962729" cy="5167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A31A88-8801-44A0-433A-E53AB55E2876}"/>
                </a:ext>
              </a:extLst>
            </p:cNvPr>
            <p:cNvSpPr txBox="1"/>
            <p:nvPr/>
          </p:nvSpPr>
          <p:spPr>
            <a:xfrm>
              <a:off x="8455807" y="772546"/>
              <a:ext cx="1554375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b="1" noProof="1"/>
                <a:t>Sonicator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AC76868-F034-20B8-F0D5-CE3B0D4D3900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7047453" y="717458"/>
              <a:ext cx="1408354" cy="28592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420663-71DE-DCB7-BADC-69DE1537F753}"/>
              </a:ext>
            </a:extLst>
          </p:cNvPr>
          <p:cNvGrpSpPr/>
          <p:nvPr/>
        </p:nvGrpSpPr>
        <p:grpSpPr>
          <a:xfrm>
            <a:off x="3092824" y="4143870"/>
            <a:ext cx="3773543" cy="1200329"/>
            <a:chOff x="7160111" y="4120413"/>
            <a:chExt cx="3773543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AD43EB-B4E8-F9F4-317D-179BE0A6E1D0}"/>
                </a:ext>
              </a:extLst>
            </p:cNvPr>
            <p:cNvSpPr txBox="1"/>
            <p:nvPr/>
          </p:nvSpPr>
          <p:spPr>
            <a:xfrm>
              <a:off x="8517814" y="4120413"/>
              <a:ext cx="2415840" cy="12003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b="1" noProof="1"/>
                <a:t>Weight </a:t>
              </a:r>
              <a:r>
                <a:rPr lang="en-GB" sz="2400" noProof="1"/>
                <a:t>attached to bone by cable ties/robe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9CC14B-BDF7-49A5-2736-88952648AE7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7160111" y="4242447"/>
              <a:ext cx="1357703" cy="4781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7F43CF-9E46-29AD-A04A-6CA71A62C9E9}"/>
              </a:ext>
            </a:extLst>
          </p:cNvPr>
          <p:cNvSpPr txBox="1"/>
          <p:nvPr/>
        </p:nvSpPr>
        <p:spPr>
          <a:xfrm>
            <a:off x="8157854" y="2053932"/>
            <a:ext cx="253364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i="1" noProof="1">
                <a:solidFill>
                  <a:srgbClr val="FF0000"/>
                </a:solidFill>
              </a:rPr>
              <a:t>A picture changing solution with the pump</a:t>
            </a:r>
          </a:p>
        </p:txBody>
      </p:sp>
      <p:pic>
        <p:nvPicPr>
          <p:cNvPr id="17" name="Picture 2" descr="Credit Card photography scale">
            <a:extLst>
              <a:ext uri="{FF2B5EF4-FFF2-40B4-BE49-F238E27FC236}">
                <a16:creationId xmlns:a16="http://schemas.microsoft.com/office/drawing/2014/main" id="{90B19EFE-F5EC-84D9-D04D-E3B502FC8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95870" y="3828808"/>
            <a:ext cx="1444064" cy="91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8ED26B-8FE2-1DAD-680D-82BFA36FB532}"/>
              </a:ext>
            </a:extLst>
          </p:cNvPr>
          <p:cNvSpPr txBox="1"/>
          <p:nvPr/>
        </p:nvSpPr>
        <p:spPr>
          <a:xfrm>
            <a:off x="8427949" y="4822783"/>
            <a:ext cx="253364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i="1" noProof="1">
                <a:solidFill>
                  <a:srgbClr val="FF0000"/>
                </a:solidFill>
              </a:rPr>
              <a:t>A picture of the bone with a colour scale card</a:t>
            </a:r>
          </a:p>
        </p:txBody>
      </p:sp>
    </p:spTree>
    <p:extLst>
      <p:ext uri="{BB962C8B-B14F-4D97-AF65-F5344CB8AC3E}">
        <p14:creationId xmlns:p14="http://schemas.microsoft.com/office/powerpoint/2010/main" val="1273799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5C0A-A92B-5444-4771-6073BC79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Soaking solutions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CF383-9949-DF6F-B915-07953E2726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u="sng" noProof="0" dirty="0"/>
              <a:t>Washing powder solution</a:t>
            </a:r>
          </a:p>
          <a:p>
            <a:r>
              <a:rPr lang="en-GB" noProof="0" dirty="0"/>
              <a:t>60L of water + </a:t>
            </a:r>
            <a:r>
              <a:rPr lang="en-GB" noProof="0" dirty="0" err="1">
                <a:solidFill>
                  <a:srgbClr val="FF0000"/>
                </a:solidFill>
              </a:rPr>
              <a:t>X</a:t>
            </a:r>
            <a:r>
              <a:rPr lang="en-GB" noProof="0" dirty="0" err="1"/>
              <a:t>g</a:t>
            </a:r>
            <a:r>
              <a:rPr lang="en-GB" noProof="0" dirty="0"/>
              <a:t> of washing powder</a:t>
            </a:r>
          </a:p>
          <a:p>
            <a:r>
              <a:rPr lang="en-GB" noProof="0" dirty="0"/>
              <a:t>For extracting fat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5584B0-5269-2F96-C6EF-45F16624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52601"/>
            <a:ext cx="5041900" cy="4462462"/>
          </a:xfrm>
        </p:spPr>
        <p:txBody>
          <a:bodyPr/>
          <a:lstStyle/>
          <a:p>
            <a:pPr marL="0" indent="0">
              <a:buNone/>
            </a:pPr>
            <a:r>
              <a:rPr lang="en-GB" b="1" u="sng" noProof="0" dirty="0">
                <a:solidFill>
                  <a:srgbClr val="FF0000"/>
                </a:solidFill>
              </a:rPr>
              <a:t>1</a:t>
            </a:r>
            <a:r>
              <a:rPr lang="en-GB" b="1" u="sng" noProof="0" dirty="0"/>
              <a:t>% H</a:t>
            </a:r>
            <a:r>
              <a:rPr lang="en-GB" b="1" u="sng" baseline="-25000" noProof="0" dirty="0"/>
              <a:t>2</a:t>
            </a:r>
            <a:r>
              <a:rPr lang="en-GB" b="1" u="sng" noProof="0" dirty="0"/>
              <a:t>O</a:t>
            </a:r>
            <a:r>
              <a:rPr lang="en-GB" b="1" u="sng" baseline="-25000" noProof="0" dirty="0"/>
              <a:t>2</a:t>
            </a:r>
            <a:r>
              <a:rPr lang="en-GB" b="1" u="sng" noProof="0" dirty="0"/>
              <a:t> solution</a:t>
            </a:r>
          </a:p>
          <a:p>
            <a:r>
              <a:rPr lang="en-GB" noProof="0" dirty="0"/>
              <a:t>60L of water + 600ml of 30% hydrogen peroxide</a:t>
            </a:r>
          </a:p>
          <a:p>
            <a:r>
              <a:rPr lang="en-GB" noProof="0" dirty="0"/>
              <a:t>For breaking down blood stain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22410-8647-B447-3FA9-35369FF6D1DA}"/>
              </a:ext>
            </a:extLst>
          </p:cNvPr>
          <p:cNvSpPr txBox="1"/>
          <p:nvPr/>
        </p:nvSpPr>
        <p:spPr>
          <a:xfrm>
            <a:off x="1549400" y="4542727"/>
            <a:ext cx="33782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i="1" noProof="0" dirty="0">
                <a:solidFill>
                  <a:srgbClr val="FF0000"/>
                </a:solidFill>
              </a:rPr>
              <a:t>A picture of whichever brand of washing powder we want to use</a:t>
            </a:r>
          </a:p>
        </p:txBody>
      </p:sp>
      <p:pic>
        <p:nvPicPr>
          <p:cNvPr id="8194" name="Picture 2" descr="30 Hydrogen Peroxide | Anthraquinone Process | USA Lab">
            <a:extLst>
              <a:ext uri="{FF2B5EF4-FFF2-40B4-BE49-F238E27FC236}">
                <a16:creationId xmlns:a16="http://schemas.microsoft.com/office/drawing/2014/main" id="{3E152F7B-C4DA-BE9D-8A08-728A66C4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2200" y="3706858"/>
            <a:ext cx="1917700" cy="25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82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1782B47-63C2-CD2E-9DBF-CC47B8E40E83}"/>
              </a:ext>
            </a:extLst>
          </p:cNvPr>
          <p:cNvGrpSpPr/>
          <p:nvPr/>
        </p:nvGrpSpPr>
        <p:grpSpPr>
          <a:xfrm>
            <a:off x="266700" y="757766"/>
            <a:ext cx="5537200" cy="5418667"/>
            <a:chOff x="876300" y="719666"/>
            <a:chExt cx="55372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0519A13E-E06D-7186-B268-82FAA32174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51899544"/>
                </p:ext>
              </p:extLst>
            </p:nvPr>
          </p:nvGraphicFramePr>
          <p:xfrm>
            <a:off x="1308100" y="719666"/>
            <a:ext cx="51054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849B3C5-D739-5710-BB86-784AF1DE52C4}"/>
                </a:ext>
              </a:extLst>
            </p:cNvPr>
            <p:cNvSpPr/>
            <p:nvPr/>
          </p:nvSpPr>
          <p:spPr>
            <a:xfrm rot="16200000">
              <a:off x="-1085850" y="3003549"/>
              <a:ext cx="4775200" cy="850900"/>
            </a:xfrm>
            <a:prstGeom prst="uturnArrow">
              <a:avLst>
                <a:gd name="adj1" fmla="val 31687"/>
                <a:gd name="adj2" fmla="val 25000"/>
                <a:gd name="adj3" fmla="val 33955"/>
                <a:gd name="adj4" fmla="val 75000"/>
                <a:gd name="adj5" fmla="val 100000"/>
              </a:avLst>
            </a:prstGeom>
            <a:solidFill>
              <a:srgbClr val="AAB6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1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C44377-0C00-0F35-A8F7-241C9BBA26D5}"/>
              </a:ext>
            </a:extLst>
          </p:cNvPr>
          <p:cNvSpPr txBox="1"/>
          <p:nvPr/>
        </p:nvSpPr>
        <p:spPr>
          <a:xfrm>
            <a:off x="5422900" y="5070382"/>
            <a:ext cx="660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spcAft>
                <a:spcPts val="600"/>
              </a:spcAft>
            </a:pPr>
            <a:r>
              <a:rPr lang="en-GB" sz="2000" noProof="1"/>
              <a:t>*	Washing powder solution or </a:t>
            </a:r>
            <a:r>
              <a:rPr lang="en-GB" sz="2000" noProof="1">
                <a:solidFill>
                  <a:srgbClr val="FF0000"/>
                </a:solidFill>
              </a:rPr>
              <a:t>1</a:t>
            </a:r>
            <a:r>
              <a:rPr lang="en-GB" sz="2000" noProof="1"/>
              <a:t>% H</a:t>
            </a:r>
            <a:r>
              <a:rPr lang="en-GB" sz="2000" baseline="-25000" noProof="1"/>
              <a:t>2</a:t>
            </a:r>
            <a:r>
              <a:rPr lang="en-GB" sz="2000" noProof="1"/>
              <a:t>O</a:t>
            </a:r>
            <a:r>
              <a:rPr lang="en-GB" sz="2000" baseline="-25000" noProof="1"/>
              <a:t>2</a:t>
            </a:r>
            <a:r>
              <a:rPr lang="en-GB" sz="2000" noProof="1"/>
              <a:t> solution depending on the stage of procedure</a:t>
            </a:r>
          </a:p>
          <a:p>
            <a:pPr marL="177800" indent="-177800">
              <a:spcBef>
                <a:spcPts val="600"/>
              </a:spcBef>
              <a:spcAft>
                <a:spcPts val="600"/>
              </a:spcAft>
            </a:pPr>
            <a:r>
              <a:rPr lang="en-GB" sz="2000" baseline="30000" noProof="1"/>
              <a:t>#</a:t>
            </a:r>
            <a:r>
              <a:rPr lang="en-GB" sz="2000" noProof="1"/>
              <a:t>	No. of days depends on the stage of procedure</a:t>
            </a:r>
          </a:p>
        </p:txBody>
      </p:sp>
      <p:pic>
        <p:nvPicPr>
          <p:cNvPr id="2" name="Picture 1" descr="A plastic container with a piece of equipment&#10;&#10;AI-generated content may be incorrect.">
            <a:extLst>
              <a:ext uri="{FF2B5EF4-FFF2-40B4-BE49-F238E27FC236}">
                <a16:creationId xmlns:a16="http://schemas.microsoft.com/office/drawing/2014/main" id="{68A0D358-E0FF-0682-0238-3152FA74643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7430" y="618067"/>
            <a:ext cx="3007470" cy="3873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56DA3-2665-7B9A-F302-D899FF2A35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4469" y="2971293"/>
            <a:ext cx="2288989" cy="18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26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232F-CC90-B0DB-D1AE-68D953ED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Degreasing Procedure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CD89F0-580B-03C3-DE0B-0F274FC45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1263"/>
              </p:ext>
            </p:extLst>
          </p:nvPr>
        </p:nvGraphicFramePr>
        <p:xfrm>
          <a:off x="208280" y="1541253"/>
          <a:ext cx="11818619" cy="46927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7644">
                  <a:extLst>
                    <a:ext uri="{9D8B030D-6E8A-4147-A177-3AD203B41FA5}">
                      <a16:colId xmlns:a16="http://schemas.microsoft.com/office/drawing/2014/main" val="2247334473"/>
                    </a:ext>
                  </a:extLst>
                </a:gridCol>
                <a:gridCol w="1860476">
                  <a:extLst>
                    <a:ext uri="{9D8B030D-6E8A-4147-A177-3AD203B41FA5}">
                      <a16:colId xmlns:a16="http://schemas.microsoft.com/office/drawing/2014/main" val="2757847152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340731763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3363349355"/>
                    </a:ext>
                  </a:extLst>
                </a:gridCol>
                <a:gridCol w="1587499">
                  <a:extLst>
                    <a:ext uri="{9D8B030D-6E8A-4147-A177-3AD203B41FA5}">
                      <a16:colId xmlns:a16="http://schemas.microsoft.com/office/drawing/2014/main" val="2698255390"/>
                    </a:ext>
                  </a:extLst>
                </a:gridCol>
              </a:tblGrid>
              <a:tr h="465359">
                <a:tc>
                  <a:txBody>
                    <a:bodyPr/>
                    <a:lstStyle/>
                    <a:p>
                      <a:pPr algn="l"/>
                      <a:r>
                        <a:rPr lang="en-GB" sz="1800" noProof="1"/>
                        <a:t>Stage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Timeline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Treatment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Frequency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1"/>
                        <a:t>Start date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362605428"/>
                  </a:ext>
                </a:extLst>
              </a:tr>
              <a:tr h="1040326">
                <a:tc>
                  <a:txBody>
                    <a:bodyPr/>
                    <a:lstStyle/>
                    <a:p>
                      <a:pPr algn="l"/>
                      <a:r>
                        <a:rPr lang="en-GB" sz="2000" b="1" noProof="1"/>
                        <a:t>#1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0" noProof="1"/>
                        <a:t>1</a:t>
                      </a:r>
                      <a:r>
                        <a:rPr lang="en-GB" sz="2000" b="0" baseline="30000" noProof="1"/>
                        <a:t>st</a:t>
                      </a:r>
                      <a:r>
                        <a:rPr lang="en-GB" sz="2000" b="0" noProof="1"/>
                        <a:t> month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Soak samples in alternating solutions: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noProof="1"/>
                        <a:t>2-day washing powder solution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noProof="1"/>
                        <a:t>2-day </a:t>
                      </a:r>
                      <a:r>
                        <a:rPr lang="en-GB" sz="2000" noProof="1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2000" noProof="1"/>
                        <a:t>% H</a:t>
                      </a:r>
                      <a:r>
                        <a:rPr lang="en-GB" sz="2000" baseline="-25000" noProof="1"/>
                        <a:t>2</a:t>
                      </a:r>
                      <a:r>
                        <a:rPr lang="en-GB" sz="2000" noProof="1"/>
                        <a:t>O</a:t>
                      </a:r>
                      <a:r>
                        <a:rPr lang="en-GB" sz="2000" baseline="-25000" noProof="1"/>
                        <a:t>2</a:t>
                      </a:r>
                      <a:r>
                        <a:rPr lang="en-GB" sz="2000" noProof="1"/>
                        <a:t> solution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Alternate soaking solution once every 2 days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1"/>
                        <a:t>Jun 2025</a:t>
                      </a:r>
                      <a:br>
                        <a:rPr lang="en-GB" sz="2000" noProof="1"/>
                      </a:br>
                      <a:r>
                        <a:rPr lang="en-GB" sz="2000" noProof="1"/>
                        <a:t>(Sep 2025)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4189398467"/>
                  </a:ext>
                </a:extLst>
              </a:tr>
              <a:tr h="796754">
                <a:tc>
                  <a:txBody>
                    <a:bodyPr/>
                    <a:lstStyle/>
                    <a:p>
                      <a:pPr algn="l"/>
                      <a:r>
                        <a:rPr lang="en-GB" sz="2000" b="1" noProof="1"/>
                        <a:t>#2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0" noProof="1"/>
                        <a:t>2</a:t>
                      </a:r>
                      <a:r>
                        <a:rPr lang="en-GB" sz="2000" b="0" baseline="30000" noProof="1"/>
                        <a:t>nd</a:t>
                      </a:r>
                      <a:r>
                        <a:rPr lang="en-GB" sz="2000" b="0" noProof="1"/>
                        <a:t> month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Soak samples in washing powder solution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Once a week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1"/>
                        <a:t>Jul 2025</a:t>
                      </a:r>
                      <a:br>
                        <a:rPr lang="en-GB" sz="2000" noProof="1"/>
                      </a:br>
                      <a:r>
                        <a:rPr lang="en-GB" sz="2000" noProof="1"/>
                        <a:t>(Oct 2025)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1769201364"/>
                  </a:ext>
                </a:extLst>
              </a:tr>
              <a:tr h="796754">
                <a:tc>
                  <a:txBody>
                    <a:bodyPr/>
                    <a:lstStyle/>
                    <a:p>
                      <a:pPr algn="l"/>
                      <a:r>
                        <a:rPr lang="en-GB" sz="2000" b="1" noProof="1"/>
                        <a:t>#3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0" noProof="1"/>
                        <a:t>3</a:t>
                      </a:r>
                      <a:r>
                        <a:rPr lang="en-GB" sz="2000" b="0" baseline="30000" noProof="1"/>
                        <a:t>rd</a:t>
                      </a:r>
                      <a:r>
                        <a:rPr lang="en-GB" sz="2000" b="0" noProof="1"/>
                        <a:t> – 6</a:t>
                      </a:r>
                      <a:r>
                        <a:rPr lang="en-GB" sz="2000" b="0" baseline="30000" noProof="1"/>
                        <a:t>th</a:t>
                      </a:r>
                      <a:r>
                        <a:rPr lang="en-GB" sz="2000" b="0" noProof="1"/>
                        <a:t> month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Soak samples in washing powder solution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Once every 2 weeks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Aug 2025</a:t>
                      </a:r>
                      <a:br>
                        <a:rPr kumimoji="0" lang="en-GB" sz="20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</a:br>
                      <a:r>
                        <a:rPr kumimoji="0" lang="en-GB" sz="20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(Nov 2025)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211513595"/>
                  </a:ext>
                </a:extLst>
              </a:tr>
              <a:tr h="796754">
                <a:tc>
                  <a:txBody>
                    <a:bodyPr/>
                    <a:lstStyle/>
                    <a:p>
                      <a:pPr algn="l"/>
                      <a:r>
                        <a:rPr lang="en-GB" sz="2000" b="1" noProof="1"/>
                        <a:t>#4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0" noProof="1"/>
                        <a:t>7</a:t>
                      </a:r>
                      <a:r>
                        <a:rPr lang="en-GB" sz="2000" b="0" baseline="30000" noProof="1"/>
                        <a:t>th</a:t>
                      </a:r>
                      <a:r>
                        <a:rPr lang="en-GB" sz="2000" b="0" noProof="1"/>
                        <a:t> month onward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Soak samples in washing powder solution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Once a month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Jan 2026</a:t>
                      </a:r>
                      <a:br>
                        <a:rPr kumimoji="0" lang="en-GB" sz="20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</a:br>
                      <a:r>
                        <a:rPr kumimoji="0" lang="en-GB" sz="20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(Mar 2026)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967162383"/>
                  </a:ext>
                </a:extLst>
              </a:tr>
              <a:tr h="796754">
                <a:tc>
                  <a:txBody>
                    <a:bodyPr/>
                    <a:lstStyle/>
                    <a:p>
                      <a:pPr algn="l"/>
                      <a:r>
                        <a:rPr lang="en-GB" sz="2000" b="1" noProof="1"/>
                        <a:t>#5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0" noProof="1"/>
                        <a:t>Final week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Air-dry samples for 3-4 days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noProof="1"/>
                        <a:t>--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May 2026</a:t>
                      </a:r>
                      <a:br>
                        <a:rPr kumimoji="0" lang="en-GB" sz="20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</a:br>
                      <a:r>
                        <a:rPr kumimoji="0" lang="en-GB" sz="20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(Aug 2026)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1221116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63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93F1-3BF0-7DA9-98A0-3697679F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noProof="1"/>
              <a:t>Post-specimen preparation</a:t>
            </a:r>
            <a:r>
              <a:rPr lang="en-GB" noProof="1"/>
              <a:t>: Education &amp; Exhibition</a:t>
            </a:r>
          </a:p>
        </p:txBody>
      </p:sp>
      <p:pic>
        <p:nvPicPr>
          <p:cNvPr id="13320" name="Picture 8" descr="Humpback Whale Skeleton - 3D Model by 3D Horse">
            <a:extLst>
              <a:ext uri="{FF2B5EF4-FFF2-40B4-BE49-F238E27FC236}">
                <a16:creationId xmlns:a16="http://schemas.microsoft.com/office/drawing/2014/main" id="{C2659F51-B087-6C7C-C7F3-9EF88069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9777" y="1547159"/>
            <a:ext cx="4660900" cy="2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051C-3F6B-E457-72F5-3C01E468C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259"/>
            <a:ext cx="7750402" cy="4688541"/>
          </a:xfrm>
        </p:spPr>
        <p:txBody>
          <a:bodyPr>
            <a:normAutofit/>
          </a:bodyPr>
          <a:lstStyle/>
          <a:p>
            <a:r>
              <a:rPr lang="en-GB" noProof="1"/>
              <a:t>Cleaned bones will be scanned to create a </a:t>
            </a:r>
            <a:br>
              <a:rPr lang="en-GB" noProof="1"/>
            </a:br>
            <a:r>
              <a:rPr lang="en-GB" noProof="1"/>
              <a:t>3D computer model</a:t>
            </a:r>
          </a:p>
          <a:p>
            <a:r>
              <a:rPr lang="en-GB" noProof="1"/>
              <a:t>Full skeleton will be displayed in public</a:t>
            </a:r>
          </a:p>
          <a:p>
            <a:r>
              <a:rPr lang="en-GB" noProof="1"/>
              <a:t>Tentative exhibition venues: </a:t>
            </a:r>
          </a:p>
          <a:p>
            <a:pPr lvl="1"/>
            <a:r>
              <a:rPr lang="en-GB" noProof="1"/>
              <a:t>Tai O (long-term)</a:t>
            </a:r>
          </a:p>
          <a:p>
            <a:pPr lvl="1"/>
            <a:r>
              <a:rPr lang="en-GB" noProof="1"/>
              <a:t>Malls &amp; public venues (short-term)</a:t>
            </a:r>
          </a:p>
          <a:p>
            <a:r>
              <a:rPr lang="en-GB" noProof="1"/>
              <a:t>Full-size/scaled replicates can be 3D-printed </a:t>
            </a:r>
            <a:br>
              <a:rPr lang="en-GB" noProof="1"/>
            </a:br>
            <a:r>
              <a:rPr lang="en-GB" noProof="1"/>
              <a:t>for education/exhibitions</a:t>
            </a:r>
          </a:p>
          <a:p>
            <a:r>
              <a:rPr lang="en-GB" b="1" u="sng" noProof="1"/>
              <a:t>Student ambassadors</a:t>
            </a:r>
            <a:r>
              <a:rPr lang="en-GB" noProof="1"/>
              <a:t> of wildlife &amp; marine conservation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6183B054-A3F5-01FB-5613-74622F69A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8602" y="3962323"/>
            <a:ext cx="3199272" cy="198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16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A4ED69-C513-D3F6-BD62-1BA21A21E8B2}"/>
              </a:ext>
            </a:extLst>
          </p:cNvPr>
          <p:cNvGrpSpPr/>
          <p:nvPr/>
        </p:nvGrpSpPr>
        <p:grpSpPr>
          <a:xfrm>
            <a:off x="668481" y="602877"/>
            <a:ext cx="4549802" cy="3494866"/>
            <a:chOff x="773590" y="688638"/>
            <a:chExt cx="4549802" cy="3494866"/>
          </a:xfrm>
        </p:grpSpPr>
        <p:pic>
          <p:nvPicPr>
            <p:cNvPr id="7170" name="Picture 2" descr="專家料西貢出現布氏鯨身長7米背部兩條傷痕似癒合中">
              <a:extLst>
                <a:ext uri="{FF2B5EF4-FFF2-40B4-BE49-F238E27FC236}">
                  <a16:creationId xmlns:a16="http://schemas.microsoft.com/office/drawing/2014/main" id="{746C8063-10CB-339A-7152-5EF600DB7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590" y="688638"/>
              <a:ext cx="4549802" cy="303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466F6C-04AE-D682-683A-A049FAF8C778}"/>
                </a:ext>
              </a:extLst>
            </p:cNvPr>
            <p:cNvSpPr txBox="1"/>
            <p:nvPr/>
          </p:nvSpPr>
          <p:spPr>
            <a:xfrm>
              <a:off x="964555" y="3721839"/>
              <a:ext cx="416787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400" dirty="0" err="1"/>
                <a:t>Bryde’s</a:t>
              </a:r>
              <a:r>
                <a:rPr lang="en-GB" sz="2400" dirty="0"/>
                <a:t> whale </a:t>
              </a:r>
              <a:r>
                <a:rPr lang="en-GB" sz="2000" dirty="0" err="1"/>
                <a:t>布氏鯨</a:t>
              </a:r>
              <a:r>
                <a:rPr lang="en-GB" sz="2400" dirty="0"/>
                <a:t> (Jul 2023)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DD9AA4-A333-A3A2-17B9-8899910C7F69}"/>
              </a:ext>
            </a:extLst>
          </p:cNvPr>
          <p:cNvGrpSpPr/>
          <p:nvPr/>
        </p:nvGrpSpPr>
        <p:grpSpPr>
          <a:xfrm>
            <a:off x="6617863" y="643754"/>
            <a:ext cx="4987635" cy="3267210"/>
            <a:chOff x="6700984" y="1842077"/>
            <a:chExt cx="4987635" cy="3267210"/>
          </a:xfrm>
        </p:grpSpPr>
        <p:pic>
          <p:nvPicPr>
            <p:cNvPr id="7172" name="Picture 4" descr="維港驚現近百條偽虎鯨　海豚保育學會：不排除迷路誤進維港">
              <a:extLst>
                <a:ext uri="{FF2B5EF4-FFF2-40B4-BE49-F238E27FC236}">
                  <a16:creationId xmlns:a16="http://schemas.microsoft.com/office/drawing/2014/main" id="{DE7A6BE4-35B4-41B5-248D-7D19C1105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0984" y="1842077"/>
              <a:ext cx="4987635" cy="2805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3FF112-EF0F-28FB-3240-82AEEEF13E27}"/>
                </a:ext>
              </a:extLst>
            </p:cNvPr>
            <p:cNvSpPr txBox="1"/>
            <p:nvPr/>
          </p:nvSpPr>
          <p:spPr>
            <a:xfrm>
              <a:off x="6844319" y="4647622"/>
              <a:ext cx="470096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400" dirty="0"/>
                <a:t>False killer whale </a:t>
              </a:r>
              <a:r>
                <a:rPr lang="en-GB" sz="2000" dirty="0" err="1"/>
                <a:t>偽虎鯨</a:t>
              </a:r>
              <a:r>
                <a:rPr lang="en-GB" sz="2400" dirty="0"/>
                <a:t> (Jan 2022)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BA6308-48DC-E2B2-885B-DEF76F68C9CC}"/>
              </a:ext>
            </a:extLst>
          </p:cNvPr>
          <p:cNvGrpSpPr/>
          <p:nvPr/>
        </p:nvGrpSpPr>
        <p:grpSpPr>
          <a:xfrm>
            <a:off x="-54176" y="4246938"/>
            <a:ext cx="5990762" cy="2166127"/>
            <a:chOff x="2823180" y="4249978"/>
            <a:chExt cx="5990762" cy="2166127"/>
          </a:xfrm>
        </p:grpSpPr>
        <p:pic>
          <p:nvPicPr>
            <p:cNvPr id="7174" name="Picture 6" descr="Rare sighting ... for the first time, a humpback whale has been seen in Hong Kong waters.">
              <a:extLst>
                <a:ext uri="{FF2B5EF4-FFF2-40B4-BE49-F238E27FC236}">
                  <a16:creationId xmlns:a16="http://schemas.microsoft.com/office/drawing/2014/main" id="{2EA734E8-DBD0-6593-5692-B3216FC33A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055" y="4249978"/>
              <a:ext cx="4018887" cy="216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B736D8-6CF0-033C-CF41-11D878DEEA40}"/>
                </a:ext>
              </a:extLst>
            </p:cNvPr>
            <p:cNvSpPr txBox="1"/>
            <p:nvPr/>
          </p:nvSpPr>
          <p:spPr>
            <a:xfrm>
              <a:off x="2823180" y="4748734"/>
              <a:ext cx="2119477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dirty="0"/>
                <a:t>Humpback whale </a:t>
              </a:r>
              <a:r>
                <a:rPr lang="en-GB" sz="2000" dirty="0" err="1"/>
                <a:t>座頭鯨</a:t>
              </a:r>
              <a:r>
                <a:rPr lang="en-GB" sz="2400" dirty="0"/>
                <a:t> (Mar 2009)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0A92A7-D65B-535D-DE8E-63028184E79E}"/>
              </a:ext>
            </a:extLst>
          </p:cNvPr>
          <p:cNvGrpSpPr/>
          <p:nvPr/>
        </p:nvGrpSpPr>
        <p:grpSpPr>
          <a:xfrm>
            <a:off x="6319751" y="4097742"/>
            <a:ext cx="5872249" cy="2200513"/>
            <a:chOff x="6319751" y="4097742"/>
            <a:chExt cx="5872249" cy="2200513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B51C2120-2C9F-B18B-2748-20316E9587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9751" y="4097742"/>
              <a:ext cx="3507625" cy="220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F2F14E-A22B-6F89-8872-6BA376C5AA2C}"/>
                </a:ext>
              </a:extLst>
            </p:cNvPr>
            <p:cNvSpPr txBox="1"/>
            <p:nvPr/>
          </p:nvSpPr>
          <p:spPr>
            <a:xfrm>
              <a:off x="9827376" y="4860484"/>
              <a:ext cx="236462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dirty="0"/>
                <a:t>Fin whale </a:t>
              </a:r>
              <a:r>
                <a:rPr lang="en-GB" sz="2000" dirty="0" err="1"/>
                <a:t>長鬚鯨</a:t>
              </a:r>
              <a:r>
                <a:rPr lang="en-GB" sz="2400" dirty="0"/>
                <a:t> (Apr 1955)</a:t>
              </a:r>
            </a:p>
          </p:txBody>
        </p:sp>
      </p:grpSp>
      <p:pic>
        <p:nvPicPr>
          <p:cNvPr id="7180" name="Picture 12" descr="本港唯一海岸保護區30分鐘行鶴咀看蟹洞">
            <a:extLst>
              <a:ext uri="{FF2B5EF4-FFF2-40B4-BE49-F238E27FC236}">
                <a16:creationId xmlns:a16="http://schemas.microsoft.com/office/drawing/2014/main" id="{43894F81-45E4-3BD3-C6CC-AB5AC9FA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0600" y="4138208"/>
            <a:ext cx="3854972" cy="216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9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3B865-8F04-849F-8C3F-300E85BA3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CB7D0-CCA6-8ECD-7D55-23573D1E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Catacea Stranding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D08B-B3CF-0B95-D31A-B41289E92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259"/>
            <a:ext cx="5676900" cy="4578649"/>
          </a:xfrm>
        </p:spPr>
        <p:txBody>
          <a:bodyPr/>
          <a:lstStyle/>
          <a:p>
            <a:r>
              <a:rPr lang="en-GB" noProof="1"/>
              <a:t>30-Nov 2024</a:t>
            </a:r>
          </a:p>
          <a:p>
            <a:r>
              <a:rPr lang="en-GB" noProof="1"/>
              <a:t>5.6 m long male beaked whale was spotted at Tai O coastal waters, and stranded at night</a:t>
            </a:r>
          </a:p>
          <a:p>
            <a:r>
              <a:rPr lang="en-GB" noProof="1"/>
              <a:t>Died during vet assessment</a:t>
            </a:r>
          </a:p>
          <a:p>
            <a:r>
              <a:rPr lang="en-GB" noProof="1"/>
              <a:t>An 88x52 cm canvas bag was found in its digestive system during necropsy</a:t>
            </a:r>
          </a:p>
          <a:p>
            <a:r>
              <a:rPr lang="en-GB" noProof="1"/>
              <a:t>Likely the cause of its poor body condition</a:t>
            </a:r>
          </a:p>
        </p:txBody>
      </p:sp>
      <p:pic>
        <p:nvPicPr>
          <p:cNvPr id="6148" name="Picture 4" descr="大澳鯨魚擱淺｜漁護：有表面傷消化系統有大帆布袋正確認死因">
            <a:extLst>
              <a:ext uri="{FF2B5EF4-FFF2-40B4-BE49-F238E27FC236}">
                <a16:creationId xmlns:a16="http://schemas.microsoft.com/office/drawing/2014/main" id="{6AA01A04-B194-0839-E95D-37E215E7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1600" y="3402489"/>
            <a:ext cx="5676900" cy="319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ditorial | Whales pay dearly for our irresponsibility | South China  Morning Post">
            <a:extLst>
              <a:ext uri="{FF2B5EF4-FFF2-40B4-BE49-F238E27FC236}">
                <a16:creationId xmlns:a16="http://schemas.microsoft.com/office/drawing/2014/main" id="{77C582DC-517D-A043-C478-D3DAD968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7445" y="668692"/>
            <a:ext cx="4186555" cy="267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9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FF03-F68B-5DD6-2C6E-F47908DD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Beaked Whale </a:t>
            </a:r>
            <a:r>
              <a:rPr lang="en-GB" sz="3600" noProof="1"/>
              <a:t>喙鯨</a:t>
            </a:r>
            <a:endParaRPr lang="en-GB" noProof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D5750-8666-C037-71B3-FB96B7572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2259"/>
            <a:ext cx="6123916" cy="4845276"/>
          </a:xfrm>
        </p:spPr>
        <p:txBody>
          <a:bodyPr>
            <a:normAutofit/>
          </a:bodyPr>
          <a:lstStyle/>
          <a:p>
            <a:r>
              <a:rPr lang="en-GB" noProof="1"/>
              <a:t>Ziphiidae </a:t>
            </a:r>
            <a:r>
              <a:rPr lang="en-GB" sz="2400" noProof="1"/>
              <a:t>喙鯨科 </a:t>
            </a:r>
          </a:p>
          <a:p>
            <a:r>
              <a:rPr lang="en-GB" noProof="1"/>
              <a:t>24 species, 6 genera</a:t>
            </a:r>
          </a:p>
          <a:p>
            <a:pPr marL="0" indent="0">
              <a:buNone/>
            </a:pPr>
            <a:endParaRPr lang="en-GB" sz="600" noProof="1"/>
          </a:p>
          <a:p>
            <a:pPr marL="0" indent="0">
              <a:buNone/>
            </a:pPr>
            <a:r>
              <a:rPr lang="en-GB" b="1" u="sng" noProof="1"/>
              <a:t>Longman’s beaked bhale </a:t>
            </a:r>
            <a:r>
              <a:rPr lang="en-GB" sz="2400" b="1" u="sng" noProof="1"/>
              <a:t>朗氏喙鯨</a:t>
            </a:r>
            <a:r>
              <a:rPr lang="en-GB" b="1" u="sng" noProof="1"/>
              <a:t> (?)</a:t>
            </a:r>
            <a:br>
              <a:rPr lang="en-GB" noProof="1"/>
            </a:br>
            <a:r>
              <a:rPr lang="en-GB" sz="2400" noProof="1"/>
              <a:t>(</a:t>
            </a:r>
            <a:r>
              <a:rPr lang="en-GB" sz="2400" i="1" noProof="1"/>
              <a:t>Indopacetus pacificus</a:t>
            </a:r>
            <a:r>
              <a:rPr lang="en-GB" sz="2400" noProof="1"/>
              <a:t>)</a:t>
            </a:r>
            <a:r>
              <a:rPr lang="en-GB" sz="2800" noProof="1"/>
              <a:t> </a:t>
            </a:r>
            <a:br>
              <a:rPr lang="en-GB" sz="2800" noProof="1"/>
            </a:br>
            <a:r>
              <a:rPr lang="en-GB" sz="2400" i="1" noProof="1"/>
              <a:t>a.k.a.</a:t>
            </a:r>
            <a:r>
              <a:rPr lang="en-GB" sz="2400" noProof="1"/>
              <a:t> Indo-Pacific beaked whale</a:t>
            </a:r>
            <a:endParaRPr lang="en-GB" noProof="1"/>
          </a:p>
          <a:p>
            <a:pPr lvl="1"/>
            <a:r>
              <a:rPr lang="en-GB" noProof="1"/>
              <a:t>Discovered in 1882</a:t>
            </a:r>
          </a:p>
          <a:p>
            <a:pPr lvl="1"/>
            <a:r>
              <a:rPr lang="en-GB" noProof="1"/>
              <a:t>17 stranding cases with 24 animals (2021)</a:t>
            </a:r>
          </a:p>
          <a:p>
            <a:pPr lvl="1"/>
            <a:r>
              <a:rPr lang="en-GB" b="1" noProof="1"/>
              <a:t>Less than 10</a:t>
            </a:r>
            <a:r>
              <a:rPr lang="en-GB" noProof="1"/>
              <a:t> full skeleton specimens worldwide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732CE-A61B-23C1-4B7C-A01436D10B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0700" y="851358"/>
            <a:ext cx="5336883" cy="54208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D5D017-C8D3-A9DC-AA4F-886800F5FAD0}"/>
              </a:ext>
            </a:extLst>
          </p:cNvPr>
          <p:cNvSpPr/>
          <p:nvPr/>
        </p:nvSpPr>
        <p:spPr>
          <a:xfrm>
            <a:off x="10458915" y="2794310"/>
            <a:ext cx="1605775" cy="654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44709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78AA-4715-09B4-B51F-28C549AA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Longman’s Beaked Whale 朗氏喙鯨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F8B8-5EF4-E9B2-2023-9E7CF2FB6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259"/>
            <a:ext cx="4410760" cy="4724400"/>
          </a:xfrm>
        </p:spPr>
        <p:txBody>
          <a:bodyPr/>
          <a:lstStyle/>
          <a:p>
            <a:r>
              <a:rPr lang="en-GB" noProof="1"/>
              <a:t>6 – 8 m long</a:t>
            </a:r>
          </a:p>
          <a:p>
            <a:r>
              <a:rPr lang="en-GB" noProof="1"/>
              <a:t>Inhabit deep ocean (~2,000 m) in tropical and subtropical regions</a:t>
            </a:r>
          </a:p>
          <a:p>
            <a:r>
              <a:rPr lang="en-GB" noProof="1"/>
              <a:t>Found in Indian and Pacific Oceans</a:t>
            </a:r>
          </a:p>
          <a:p>
            <a:r>
              <a:rPr lang="en-GB" noProof="1"/>
              <a:t>Group-living animal: </a:t>
            </a:r>
            <a:br>
              <a:rPr lang="en-GB" noProof="1"/>
            </a:br>
            <a:r>
              <a:rPr lang="en-GB" noProof="1"/>
              <a:t>10-20 individuals</a:t>
            </a:r>
          </a:p>
          <a:p>
            <a:r>
              <a:rPr lang="en-GB" noProof="1"/>
              <a:t>Feed on cephalopods (e.g., squids)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232D3D-A2E1-ECC1-8737-D9F01ABF5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30324" y="1486597"/>
            <a:ext cx="5323476" cy="17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do-Pacific Beaked Whale: Indopacetus pacificus - ScienceDirect">
            <a:extLst>
              <a:ext uri="{FF2B5EF4-FFF2-40B4-BE49-F238E27FC236}">
                <a16:creationId xmlns:a16="http://schemas.microsoft.com/office/drawing/2014/main" id="{AFFF1410-F586-0BAA-EDA6-696DD6FE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7883" y="3188751"/>
            <a:ext cx="6221147" cy="320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01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74A2-C05F-4F34-A251-146A3DD2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Skeleton Specimen Preparation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FA764F0-76A4-99AE-B727-EF49428A2C43}"/>
              </a:ext>
            </a:extLst>
          </p:cNvPr>
          <p:cNvSpPr/>
          <p:nvPr/>
        </p:nvSpPr>
        <p:spPr>
          <a:xfrm>
            <a:off x="3868412" y="3376323"/>
            <a:ext cx="368299" cy="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4373CDE-7E77-BF7D-D498-F86B48F05F6B}"/>
              </a:ext>
            </a:extLst>
          </p:cNvPr>
          <p:cNvSpPr/>
          <p:nvPr/>
        </p:nvSpPr>
        <p:spPr>
          <a:xfrm>
            <a:off x="7971814" y="3376323"/>
            <a:ext cx="368299" cy="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D5F771-C110-2699-71C0-66BC14A38A94}"/>
              </a:ext>
            </a:extLst>
          </p:cNvPr>
          <p:cNvGrpSpPr/>
          <p:nvPr/>
        </p:nvGrpSpPr>
        <p:grpSpPr>
          <a:xfrm>
            <a:off x="208248" y="1749042"/>
            <a:ext cx="3601754" cy="4397636"/>
            <a:chOff x="208248" y="1799842"/>
            <a:chExt cx="3601754" cy="43976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3720A5-8D14-C661-699A-7D8CE97F4397}"/>
                </a:ext>
              </a:extLst>
            </p:cNvPr>
            <p:cNvGrpSpPr/>
            <p:nvPr/>
          </p:nvGrpSpPr>
          <p:grpSpPr>
            <a:xfrm>
              <a:off x="208248" y="1799842"/>
              <a:ext cx="3601754" cy="3813362"/>
              <a:chOff x="208247" y="1736342"/>
              <a:chExt cx="3601754" cy="3813362"/>
            </a:xfrm>
          </p:grpSpPr>
          <p:pic>
            <p:nvPicPr>
              <p:cNvPr id="4" name="Picture 4" descr="what we can learn from a whale necropsy">
                <a:extLst>
                  <a:ext uri="{FF2B5EF4-FFF2-40B4-BE49-F238E27FC236}">
                    <a16:creationId xmlns:a16="http://schemas.microsoft.com/office/drawing/2014/main" id="{568221C7-4A91-D629-208D-D8CEEA05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248" y="1736342"/>
                <a:ext cx="3601753" cy="1937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Remains of rare whale dissected by hand on beach in order to be preserved">
                <a:extLst>
                  <a:ext uri="{FF2B5EF4-FFF2-40B4-BE49-F238E27FC236}">
                    <a16:creationId xmlns:a16="http://schemas.microsoft.com/office/drawing/2014/main" id="{A4FA6979-C407-7CAB-0734-A384402AA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247" y="3673550"/>
                <a:ext cx="3601753" cy="1876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101F2-333F-DEC7-D136-7F867DCBB75D}"/>
                </a:ext>
              </a:extLst>
            </p:cNvPr>
            <p:cNvSpPr txBox="1"/>
            <p:nvPr/>
          </p:nvSpPr>
          <p:spPr>
            <a:xfrm>
              <a:off x="974225" y="5674258"/>
              <a:ext cx="2069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800" b="1" noProof="1"/>
                <a:t>De-fleshing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F4858A-FF34-390D-1DCD-987DD5C05F20}"/>
              </a:ext>
            </a:extLst>
          </p:cNvPr>
          <p:cNvGrpSpPr/>
          <p:nvPr/>
        </p:nvGrpSpPr>
        <p:grpSpPr>
          <a:xfrm>
            <a:off x="4328175" y="1749042"/>
            <a:ext cx="3568701" cy="4397636"/>
            <a:chOff x="4328175" y="1749042"/>
            <a:chExt cx="3568701" cy="43976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86A048-9405-9243-0E58-70C453818FFF}"/>
                </a:ext>
              </a:extLst>
            </p:cNvPr>
            <p:cNvSpPr txBox="1"/>
            <p:nvPr/>
          </p:nvSpPr>
          <p:spPr>
            <a:xfrm>
              <a:off x="5083158" y="5623458"/>
              <a:ext cx="2025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800" b="1" noProof="1"/>
                <a:t>Degreasing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07062D-3F98-C4F0-557E-0C29ED77A359}"/>
                </a:ext>
              </a:extLst>
            </p:cNvPr>
            <p:cNvGrpSpPr/>
            <p:nvPr/>
          </p:nvGrpSpPr>
          <p:grpSpPr>
            <a:xfrm>
              <a:off x="4328175" y="1749042"/>
              <a:ext cx="3568701" cy="3813362"/>
              <a:chOff x="4328175" y="1749042"/>
              <a:chExt cx="3568701" cy="3813362"/>
            </a:xfrm>
          </p:grpSpPr>
          <p:pic>
            <p:nvPicPr>
              <p:cNvPr id="7" name="Picture 4" descr="Simmering bones at a constant temperature to coax oil out of bones">
                <a:extLst>
                  <a:ext uri="{FF2B5EF4-FFF2-40B4-BE49-F238E27FC236}">
                    <a16:creationId xmlns:a16="http://schemas.microsoft.com/office/drawing/2014/main" id="{28FDEE77-0103-DB64-7B31-CD3A47B99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328176" y="1749042"/>
                <a:ext cx="3568700" cy="1937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70" name="Picture 6" descr="Knogle fra pukkehval renses">
                <a:extLst>
                  <a:ext uri="{FF2B5EF4-FFF2-40B4-BE49-F238E27FC236}">
                    <a16:creationId xmlns:a16="http://schemas.microsoft.com/office/drawing/2014/main" id="{69CAB153-D583-13ED-CAB9-67C5C24CA6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328175" y="3686250"/>
                <a:ext cx="3568700" cy="1876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6AD230-8457-5915-E32A-58CAB7EB669A}"/>
              </a:ext>
            </a:extLst>
          </p:cNvPr>
          <p:cNvGrpSpPr/>
          <p:nvPr/>
        </p:nvGrpSpPr>
        <p:grpSpPr>
          <a:xfrm>
            <a:off x="8415048" y="1749042"/>
            <a:ext cx="3568704" cy="4397636"/>
            <a:chOff x="8415048" y="1749042"/>
            <a:chExt cx="3568704" cy="43976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18862AE-9765-EF62-0BFC-E3DABDE2BDA6}"/>
                </a:ext>
              </a:extLst>
            </p:cNvPr>
            <p:cNvGrpSpPr/>
            <p:nvPr/>
          </p:nvGrpSpPr>
          <p:grpSpPr>
            <a:xfrm>
              <a:off x="8415052" y="1749042"/>
              <a:ext cx="3568700" cy="4397636"/>
              <a:chOff x="8415052" y="1799842"/>
              <a:chExt cx="3568700" cy="4397636"/>
            </a:xfrm>
          </p:grpSpPr>
          <p:pic>
            <p:nvPicPr>
              <p:cNvPr id="11266" name="Picture 2" descr="Photo Gallery: Humpback Whale Skeleton Assembly">
                <a:extLst>
                  <a:ext uri="{FF2B5EF4-FFF2-40B4-BE49-F238E27FC236}">
                    <a16:creationId xmlns:a16="http://schemas.microsoft.com/office/drawing/2014/main" id="{444AF2F6-3B25-134B-320B-2C8D5A759D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415052" y="1799842"/>
                <a:ext cx="3568700" cy="1937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F2FCC3-1641-6F69-4636-F9ECFD0EA0C4}"/>
                  </a:ext>
                </a:extLst>
              </p:cNvPr>
              <p:cNvSpPr txBox="1"/>
              <p:nvPr/>
            </p:nvSpPr>
            <p:spPr>
              <a:xfrm>
                <a:off x="8572584" y="5674258"/>
                <a:ext cx="3253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1" noProof="1"/>
                  <a:t>Repair &amp; Assembly</a:t>
                </a:r>
              </a:p>
            </p:txBody>
          </p:sp>
        </p:grpSp>
        <p:pic>
          <p:nvPicPr>
            <p:cNvPr id="3" name="Picture 4" descr="Natural History Museum blue whale install | Institution of Civil Engineers  (ICE)">
              <a:extLst>
                <a:ext uri="{FF2B5EF4-FFF2-40B4-BE49-F238E27FC236}">
                  <a16:creationId xmlns:a16="http://schemas.microsoft.com/office/drawing/2014/main" id="{40560D93-59EB-301E-FCA7-D1D228907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415048" y="3608129"/>
              <a:ext cx="3568700" cy="195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960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0A30-2B37-33A3-C8CB-60F89B26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1"/>
              <a:t>De-fleshing: Physical methods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FA7152-220A-A70E-5ADE-BEAE51163F02}"/>
              </a:ext>
            </a:extLst>
          </p:cNvPr>
          <p:cNvGrpSpPr/>
          <p:nvPr/>
        </p:nvGrpSpPr>
        <p:grpSpPr>
          <a:xfrm>
            <a:off x="970248" y="2093457"/>
            <a:ext cx="5779852" cy="3532643"/>
            <a:chOff x="297148" y="1733189"/>
            <a:chExt cx="4130352" cy="2640161"/>
          </a:xfrm>
        </p:grpSpPr>
        <p:pic>
          <p:nvPicPr>
            <p:cNvPr id="6" name="Picture 4" descr="what we can learn from a whale necropsy">
              <a:extLst>
                <a:ext uri="{FF2B5EF4-FFF2-40B4-BE49-F238E27FC236}">
                  <a16:creationId xmlns:a16="http://schemas.microsoft.com/office/drawing/2014/main" id="{18E54515-F927-AF55-E064-7B2E4F87B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48" y="1733189"/>
              <a:ext cx="4130352" cy="2323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84C408-0DFB-73C9-F385-B4606F046808}"/>
                </a:ext>
              </a:extLst>
            </p:cNvPr>
            <p:cNvSpPr txBox="1"/>
            <p:nvPr/>
          </p:nvSpPr>
          <p:spPr>
            <a:xfrm>
              <a:off x="1578346" y="4056512"/>
              <a:ext cx="1567955" cy="316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noProof="1"/>
                <a:t>Surgical removal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6034E5-6A1B-9AC8-4591-B3FBEB192ADC}"/>
              </a:ext>
            </a:extLst>
          </p:cNvPr>
          <p:cNvGrpSpPr/>
          <p:nvPr/>
        </p:nvGrpSpPr>
        <p:grpSpPr>
          <a:xfrm>
            <a:off x="7393515" y="680398"/>
            <a:ext cx="3421837" cy="5610510"/>
            <a:chOff x="8653797" y="1539552"/>
            <a:chExt cx="2946840" cy="4831696"/>
          </a:xfrm>
        </p:grpSpPr>
        <p:pic>
          <p:nvPicPr>
            <p:cNvPr id="4098" name="Picture 2" descr="Sperm Whale Lower Jaw Bone Soup! Anyone? | MasterMariner | Blipfoto">
              <a:extLst>
                <a:ext uri="{FF2B5EF4-FFF2-40B4-BE49-F238E27FC236}">
                  <a16:creationId xmlns:a16="http://schemas.microsoft.com/office/drawing/2014/main" id="{3BB2A948-C695-D3E6-B3CB-8FF7BE113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3797" y="1539552"/>
              <a:ext cx="2946840" cy="443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ACAC98-498D-635A-CC3A-5A13D43B6B68}"/>
                </a:ext>
              </a:extLst>
            </p:cNvPr>
            <p:cNvSpPr txBox="1"/>
            <p:nvPr/>
          </p:nvSpPr>
          <p:spPr>
            <a:xfrm>
              <a:off x="9659094" y="5973668"/>
              <a:ext cx="936245" cy="39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noProof="1"/>
                <a:t>Boiling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65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3E78F-BDFF-F023-1144-8EF1745F1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D672-CF86-63CC-E34F-9DB5BFF0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1"/>
              <a:t>De-fleshing: Biological methods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6A63F-4FA9-FDD2-961D-09F02988FC7E}"/>
              </a:ext>
            </a:extLst>
          </p:cNvPr>
          <p:cNvGrpSpPr/>
          <p:nvPr/>
        </p:nvGrpSpPr>
        <p:grpSpPr>
          <a:xfrm>
            <a:off x="838200" y="1572559"/>
            <a:ext cx="3949700" cy="5133259"/>
            <a:chOff x="838200" y="1674159"/>
            <a:chExt cx="3949700" cy="5133259"/>
          </a:xfrm>
        </p:grpSpPr>
        <p:pic>
          <p:nvPicPr>
            <p:cNvPr id="5" name="Picture 2" descr="Whale 68: Cleaning and Preparation - Glacier Bay National Park &amp; Preserve  (U.S. National Park Service)">
              <a:extLst>
                <a:ext uri="{FF2B5EF4-FFF2-40B4-BE49-F238E27FC236}">
                  <a16:creationId xmlns:a16="http://schemas.microsoft.com/office/drawing/2014/main" id="{653DA0CB-23A5-727C-18CF-82EA98A257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8200" y="1674159"/>
              <a:ext cx="3949700" cy="2268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Remains of rare whale dissected by hand on beach in order to be preserved">
              <a:extLst>
                <a:ext uri="{FF2B5EF4-FFF2-40B4-BE49-F238E27FC236}">
                  <a16:creationId xmlns:a16="http://schemas.microsoft.com/office/drawing/2014/main" id="{94045E4C-89AB-D4D2-5747-3808AD79D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943052"/>
              <a:ext cx="39497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C66201-576D-EF6D-D3AF-3033B5A1567B}"/>
                </a:ext>
              </a:extLst>
            </p:cNvPr>
            <p:cNvSpPr txBox="1"/>
            <p:nvPr/>
          </p:nvSpPr>
          <p:spPr>
            <a:xfrm>
              <a:off x="1164939" y="5976421"/>
              <a:ext cx="329622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noProof="1"/>
                <a:t>Natural decomposition</a:t>
              </a:r>
            </a:p>
          </p:txBody>
        </p:sp>
      </p:grpSp>
      <p:pic>
        <p:nvPicPr>
          <p:cNvPr id="13" name="Picture 12" descr="A group of fish bones on concrete&#10;&#10;AI-generated content may be incorrect.">
            <a:extLst>
              <a:ext uri="{FF2B5EF4-FFF2-40B4-BE49-F238E27FC236}">
                <a16:creationId xmlns:a16="http://schemas.microsoft.com/office/drawing/2014/main" id="{9C492737-A4A3-6691-D2D5-A32E522EEEE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0290" y="1961387"/>
            <a:ext cx="3320907" cy="3679992"/>
          </a:xfrm>
          <a:prstGeom prst="rect">
            <a:avLst/>
          </a:prstGeom>
        </p:spPr>
      </p:pic>
      <p:pic>
        <p:nvPicPr>
          <p:cNvPr id="11" name="Picture 10" descr="A white object with gold and black background&#10;&#10;AI-generated content may be incorrect.">
            <a:extLst>
              <a:ext uri="{FF2B5EF4-FFF2-40B4-BE49-F238E27FC236}">
                <a16:creationId xmlns:a16="http://schemas.microsoft.com/office/drawing/2014/main" id="{0955B10C-5F5C-9016-CA10-4A80EDD7901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458" y="756613"/>
            <a:ext cx="3735237" cy="2652239"/>
          </a:xfrm>
          <a:prstGeom prst="rect">
            <a:avLst/>
          </a:prstGeom>
        </p:spPr>
      </p:pic>
      <p:pic>
        <p:nvPicPr>
          <p:cNvPr id="15" name="Picture 14" descr="A fish net on a log&#10;&#10;AI-generated content may be incorrect.">
            <a:extLst>
              <a:ext uri="{FF2B5EF4-FFF2-40B4-BE49-F238E27FC236}">
                <a16:creationId xmlns:a16="http://schemas.microsoft.com/office/drawing/2014/main" id="{6350189C-6DCD-09E4-14B2-F990BC13FBB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2121" y="3570494"/>
            <a:ext cx="3735237" cy="2509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E330D4-37D8-491D-7F53-F234EBD9A6EA}"/>
              </a:ext>
            </a:extLst>
          </p:cNvPr>
          <p:cNvSpPr txBox="1"/>
          <p:nvPr/>
        </p:nvSpPr>
        <p:spPr>
          <a:xfrm>
            <a:off x="7920458" y="2733509"/>
            <a:ext cx="28780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i="1" noProof="1">
                <a:solidFill>
                  <a:srgbClr val="FFFF00"/>
                </a:solidFill>
              </a:rPr>
              <a:t>Months – Years</a:t>
            </a:r>
          </a:p>
        </p:txBody>
      </p:sp>
    </p:spTree>
    <p:extLst>
      <p:ext uri="{BB962C8B-B14F-4D97-AF65-F5344CB8AC3E}">
        <p14:creationId xmlns:p14="http://schemas.microsoft.com/office/powerpoint/2010/main" val="275263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2165</TotalTime>
  <Words>1224</Words>
  <Application>Microsoft Macintosh PowerPoint</Application>
  <PresentationFormat>Widescreen</PresentationFormat>
  <Paragraphs>196</Paragraphs>
  <Slides>25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 Theme</vt:lpstr>
      <vt:lpstr>STEAM Education: Whale skeleton specimen preparation  STEAM教學:  制作鯨魚骨骼標本</vt:lpstr>
      <vt:lpstr>Cetacea in Hong Kong</vt:lpstr>
      <vt:lpstr>PowerPoint Presentation</vt:lpstr>
      <vt:lpstr>Catacea Stranding</vt:lpstr>
      <vt:lpstr>Beaked Whale 喙鯨</vt:lpstr>
      <vt:lpstr>Longman’s Beaked Whale 朗氏喙鯨</vt:lpstr>
      <vt:lpstr>Skeleton Specimen Preparation</vt:lpstr>
      <vt:lpstr>De-fleshing: Physical methods</vt:lpstr>
      <vt:lpstr>De-fleshing: Biological methods</vt:lpstr>
      <vt:lpstr>De-fleshing: Biological methods</vt:lpstr>
      <vt:lpstr>PowerPoint Presentation</vt:lpstr>
      <vt:lpstr>Degreasing</vt:lpstr>
      <vt:lpstr>Degreasing</vt:lpstr>
      <vt:lpstr>Repair &amp; Assembly</vt:lpstr>
      <vt:lpstr>Repair &amp; Assembly</vt:lpstr>
      <vt:lpstr>PowerPoint Presentation</vt:lpstr>
      <vt:lpstr>STEAM Education Program </vt:lpstr>
      <vt:lpstr>STEAM Education Program </vt:lpstr>
      <vt:lpstr>STEAM Education Program </vt:lpstr>
      <vt:lpstr>Degreasing Procedure</vt:lpstr>
      <vt:lpstr>PowerPoint Presentation</vt:lpstr>
      <vt:lpstr>Soaking solutions</vt:lpstr>
      <vt:lpstr>PowerPoint Presentation</vt:lpstr>
      <vt:lpstr>Degreasing Procedure</vt:lpstr>
      <vt:lpstr>Post-specimen preparation: Education &amp; Exhibition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CHUI Yik Suen (SU)</dc:creator>
  <cp:lastModifiedBy>CHUI Yik Suen (SU)</cp:lastModifiedBy>
  <cp:revision>54</cp:revision>
  <dcterms:created xsi:type="dcterms:W3CDTF">2025-01-31T06:08:09Z</dcterms:created>
  <dcterms:modified xsi:type="dcterms:W3CDTF">2025-02-04T15:00:38Z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7ce0bc-1ec2-41cb-8ddc-b020b80710b7_Enabled">
    <vt:lpwstr>true</vt:lpwstr>
  </property>
  <property fmtid="{D5CDD505-2E9C-101B-9397-08002B2CF9AE}" pid="3" name="MSIP_Label_0c7ce0bc-1ec2-41cb-8ddc-b020b80710b7_SetDate">
    <vt:lpwstr>2025-01-31T08:22:04Z</vt:lpwstr>
  </property>
  <property fmtid="{D5CDD505-2E9C-101B-9397-08002B2CF9AE}" pid="4" name="MSIP_Label_0c7ce0bc-1ec2-41cb-8ddc-b020b80710b7_Method">
    <vt:lpwstr>Standard</vt:lpwstr>
  </property>
  <property fmtid="{D5CDD505-2E9C-101B-9397-08002B2CF9AE}" pid="5" name="MSIP_Label_0c7ce0bc-1ec2-41cb-8ddc-b020b80710b7_Name">
    <vt:lpwstr>Restricted (Internal data)</vt:lpwstr>
  </property>
  <property fmtid="{D5CDD505-2E9C-101B-9397-08002B2CF9AE}" pid="6" name="MSIP_Label_0c7ce0bc-1ec2-41cb-8ddc-b020b80710b7_SiteId">
    <vt:lpwstr>fe90179d-8207-4cb2-8834-0ce27ee0162d</vt:lpwstr>
  </property>
  <property fmtid="{D5CDD505-2E9C-101B-9397-08002B2CF9AE}" pid="7" name="MSIP_Label_0c7ce0bc-1ec2-41cb-8ddc-b020b80710b7_ActionId">
    <vt:lpwstr>c0d1fe57-10f3-405d-a14e-45663cc47616</vt:lpwstr>
  </property>
  <property fmtid="{D5CDD505-2E9C-101B-9397-08002B2CF9AE}" pid="8" name="MSIP_Label_0c7ce0bc-1ec2-41cb-8ddc-b020b80710b7_ContentBits">
    <vt:lpwstr>0</vt:lpwstr>
  </property>
  <property fmtid="{D5CDD505-2E9C-101B-9397-08002B2CF9AE}" pid="9" name="MSIP_Label_0c7ce0bc-1ec2-41cb-8ddc-b020b80710b7_Tag">
    <vt:lpwstr>50, 3, 0, 1</vt:lpwstr>
  </property>
</Properties>
</file>